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0" r:id="rId3"/>
    <p:sldId id="258" r:id="rId4"/>
    <p:sldId id="269" r:id="rId5"/>
    <p:sldId id="270" r:id="rId6"/>
    <p:sldId id="271" r:id="rId7"/>
    <p:sldId id="272" r:id="rId8"/>
    <p:sldId id="274" r:id="rId9"/>
    <p:sldId id="276" r:id="rId10"/>
    <p:sldId id="278" r:id="rId11"/>
    <p:sldId id="279" r:id="rId12"/>
    <p:sldId id="280" r:id="rId13"/>
    <p:sldId id="281" r:id="rId14"/>
    <p:sldId id="282" r:id="rId15"/>
    <p:sldId id="277" r:id="rId16"/>
    <p:sldId id="283" r:id="rId17"/>
    <p:sldId id="257" r:id="rId18"/>
    <p:sldId id="284"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51432" autoAdjust="0"/>
  </p:normalViewPr>
  <p:slideViewPr>
    <p:cSldViewPr snapToGrid="0">
      <p:cViewPr varScale="1">
        <p:scale>
          <a:sx n="57" d="100"/>
          <a:sy n="57" d="100"/>
        </p:scale>
        <p:origin x="154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9354B-7AE5-4362-A991-CAD214870752}" type="datetimeFigureOut">
              <a:rPr lang="zh-CN" altLang="en-US" smtClean="0"/>
              <a:t>2024/10/7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AC64F-A1D7-4CCF-B7BE-6B69B3945C12}" type="slidenum">
              <a:rPr lang="zh-CN" altLang="en-US" smtClean="0"/>
              <a:t>‹#›</a:t>
            </a:fld>
            <a:endParaRPr lang="zh-CN" altLang="en-US"/>
          </a:p>
        </p:txBody>
      </p:sp>
    </p:spTree>
    <p:extLst>
      <p:ext uri="{BB962C8B-B14F-4D97-AF65-F5344CB8AC3E}">
        <p14:creationId xmlns:p14="http://schemas.microsoft.com/office/powerpoint/2010/main" val="3396468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morning/afternoon everyone. </a:t>
            </a:r>
          </a:p>
          <a:p>
            <a:endParaRPr lang="en-US" altLang="zh-CN" dirty="0"/>
          </a:p>
          <a:p>
            <a:r>
              <a:rPr lang="en-US" altLang="zh-CN" dirty="0"/>
              <a:t>My name is </a:t>
            </a:r>
            <a:r>
              <a:rPr lang="en-US" altLang="zh-CN" dirty="0" err="1"/>
              <a:t>Yunpeng</a:t>
            </a:r>
            <a:r>
              <a:rPr lang="en-US" altLang="zh-CN" dirty="0"/>
              <a:t> Song, and I am here to present the project titled 'XRF55: A Radio Frequency Dataset for Human Indoor Action Analysis.’</a:t>
            </a:r>
          </a:p>
          <a:p>
            <a:endParaRPr lang="en-US" altLang="zh-CN" dirty="0"/>
          </a:p>
          <a:p>
            <a:r>
              <a:rPr lang="en-US" altLang="zh-CN" dirty="0"/>
              <a:t>This project was led by Fei Wang in collaboration with </a:t>
            </a:r>
            <a:r>
              <a:rPr lang="en-US" altLang="zh-CN" dirty="0" err="1"/>
              <a:t>Yizhe</a:t>
            </a:r>
            <a:r>
              <a:rPr lang="en-US" altLang="zh-CN" dirty="0"/>
              <a:t> </a:t>
            </a:r>
            <a:r>
              <a:rPr lang="en-US" altLang="zh-CN" dirty="0" err="1"/>
              <a:t>Lv</a:t>
            </a:r>
            <a:r>
              <a:rPr lang="en-US" altLang="zh-CN" dirty="0"/>
              <a:t>, </a:t>
            </a:r>
            <a:r>
              <a:rPr lang="en-US" altLang="zh-CN" dirty="0" err="1"/>
              <a:t>Mengdie</a:t>
            </a:r>
            <a:r>
              <a:rPr lang="en-US" altLang="zh-CN" dirty="0"/>
              <a:t> Zhu, Han Ding, and </a:t>
            </a:r>
            <a:r>
              <a:rPr lang="en-US" altLang="zh-CN" dirty="0" err="1"/>
              <a:t>Jinsong</a:t>
            </a:r>
            <a:r>
              <a:rPr lang="en-US" altLang="zh-CN" dirty="0"/>
              <a:t> Han. </a:t>
            </a:r>
          </a:p>
          <a:p>
            <a:endParaRPr lang="en-US" altLang="zh-CN" dirty="0"/>
          </a:p>
          <a:p>
            <a:r>
              <a:rPr lang="en-US" altLang="zh-CN" dirty="0"/>
              <a:t>The main contribution is the development of a novel radio frequency dataset specifically designed for analyzing human indoor actions. </a:t>
            </a:r>
          </a:p>
        </p:txBody>
      </p:sp>
      <p:sp>
        <p:nvSpPr>
          <p:cNvPr id="4" name="灯片编号占位符 3"/>
          <p:cNvSpPr>
            <a:spLocks noGrp="1"/>
          </p:cNvSpPr>
          <p:nvPr>
            <p:ph type="sldNum" sz="quarter" idx="5"/>
          </p:nvPr>
        </p:nvSpPr>
        <p:spPr/>
        <p:txBody>
          <a:bodyPr/>
          <a:lstStyle/>
          <a:p>
            <a:fld id="{417AC64F-A1D7-4CCF-B7BE-6B69B3945C12}" type="slidenum">
              <a:rPr lang="zh-CN" altLang="en-US" smtClean="0"/>
              <a:t>1</a:t>
            </a:fld>
            <a:endParaRPr lang="zh-CN" altLang="en-US"/>
          </a:p>
        </p:txBody>
      </p:sp>
    </p:spTree>
    <p:extLst>
      <p:ext uri="{BB962C8B-B14F-4D97-AF65-F5344CB8AC3E}">
        <p14:creationId xmlns:p14="http://schemas.microsoft.com/office/powerpoint/2010/main" val="2443106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XRF55 dataset supports research on RF modality collaboration.</a:t>
            </a:r>
          </a:p>
          <a:p>
            <a:endParaRPr lang="en-US" altLang="zh-CN" dirty="0"/>
          </a:p>
          <a:p>
            <a:r>
              <a:rPr lang="en-US" altLang="zh-CN" b="1" dirty="0"/>
              <a:t>Motivation</a:t>
            </a:r>
            <a:r>
              <a:rPr lang="en-US" altLang="zh-CN" dirty="0"/>
              <a:t>: As the number of RF devices increases in indoor environments, it becomes crucial to explore how these multiple modal RF devices can effectively operate together.</a:t>
            </a:r>
          </a:p>
          <a:p>
            <a:endParaRPr lang="en-US" altLang="zh-CN" dirty="0"/>
          </a:p>
          <a:p>
            <a:r>
              <a:rPr lang="en-US" altLang="zh-CN" b="1" dirty="0"/>
              <a:t>Purpose</a:t>
            </a:r>
            <a:r>
              <a:rPr lang="en-US" altLang="zh-CN" dirty="0"/>
              <a:t>: The goal of this research is to enable each device or modality to function independently, ensuring that even if some devices are inaccessible or non-operational.</a:t>
            </a:r>
          </a:p>
          <a:p>
            <a:endParaRPr lang="en-US" altLang="zh-CN" dirty="0"/>
          </a:p>
          <a:p>
            <a:r>
              <a:rPr lang="en-US" altLang="zh-CN" dirty="0"/>
              <a:t>This framework is distinct from traditional teacher-student models and modality fusion approaches. </a:t>
            </a:r>
          </a:p>
          <a:p>
            <a:endParaRPr lang="en-US" altLang="zh-CN" dirty="0"/>
          </a:p>
          <a:p>
            <a:r>
              <a:rPr lang="en-US" altLang="zh-CN" dirty="0"/>
              <a:t>The framework utilizes </a:t>
            </a:r>
            <a:r>
              <a:rPr lang="en-US" altLang="zh-CN" b="1" dirty="0"/>
              <a:t>KL-divergence losses</a:t>
            </a:r>
            <a:r>
              <a:rPr lang="en-US" altLang="zh-CN" dirty="0"/>
              <a:t> to facilitate knowledge transfer among modalities, allowing them to benefit from shared information while maintaining their unique operational capabilities.</a:t>
            </a:r>
          </a:p>
          <a:p>
            <a:endParaRPr lang="en-US" altLang="zh-CN" dirty="0"/>
          </a:p>
          <a:p>
            <a:r>
              <a:rPr lang="en-US" altLang="zh-CN" dirty="0"/>
              <a:t>Once the learning process is complete, each modality can operate independently without relying on the others, making the system more resilient and flexible.</a:t>
            </a:r>
          </a:p>
        </p:txBody>
      </p:sp>
      <p:sp>
        <p:nvSpPr>
          <p:cNvPr id="4" name="灯片编号占位符 3"/>
          <p:cNvSpPr>
            <a:spLocks noGrp="1"/>
          </p:cNvSpPr>
          <p:nvPr>
            <p:ph type="sldNum" sz="quarter" idx="5"/>
          </p:nvPr>
        </p:nvSpPr>
        <p:spPr/>
        <p:txBody>
          <a:bodyPr/>
          <a:lstStyle/>
          <a:p>
            <a:fld id="{417AC64F-A1D7-4CCF-B7BE-6B69B3945C12}" type="slidenum">
              <a:rPr lang="zh-CN" altLang="en-US" smtClean="0"/>
              <a:t>10</a:t>
            </a:fld>
            <a:endParaRPr lang="zh-CN" altLang="en-US"/>
          </a:p>
        </p:txBody>
      </p:sp>
    </p:spTree>
    <p:extLst>
      <p:ext uri="{BB962C8B-B14F-4D97-AF65-F5344CB8AC3E}">
        <p14:creationId xmlns:p14="http://schemas.microsoft.com/office/powerpoint/2010/main" val="1705168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Modality collaboration plays a significant role in enhancing action recognition performance across different RF modalities. </a:t>
            </a:r>
          </a:p>
          <a:p>
            <a:endParaRPr lang="en-US" altLang="zh-CN" dirty="0"/>
          </a:p>
          <a:p>
            <a:r>
              <a:rPr lang="en-US" altLang="zh-CN" b="1" dirty="0"/>
              <a:t>RFID Performance</a:t>
            </a:r>
            <a:r>
              <a:rPr lang="en-US" altLang="zh-CN" dirty="0"/>
              <a:t>: The action recognition accuracy for RFID improved from </a:t>
            </a:r>
            <a:r>
              <a:rPr lang="en-US" altLang="zh-CN" b="1" dirty="0"/>
              <a:t>59.22%</a:t>
            </a:r>
            <a:r>
              <a:rPr lang="en-US" altLang="zh-CN" dirty="0"/>
              <a:t> to </a:t>
            </a:r>
            <a:r>
              <a:rPr lang="en-US" altLang="zh-CN" b="1" dirty="0"/>
              <a:t>64.78%</a:t>
            </a:r>
            <a:r>
              <a:rPr lang="en-US" altLang="zh-CN" dirty="0"/>
              <a:t>, demonstrating a notable enhancement due to collaborative learning.</a:t>
            </a:r>
          </a:p>
          <a:p>
            <a:endParaRPr lang="en-US" altLang="zh-CN" dirty="0"/>
          </a:p>
          <a:p>
            <a:r>
              <a:rPr lang="en-US" altLang="zh-CN" dirty="0"/>
              <a:t>We also see enhancement in Wi-Fi, and </a:t>
            </a:r>
            <a:r>
              <a:rPr lang="en-US" altLang="zh-CN" dirty="0" err="1"/>
              <a:t>mmWave</a:t>
            </a:r>
            <a:r>
              <a:rPr lang="en-US" altLang="zh-CN" dirty="0"/>
              <a:t> radar performance.</a:t>
            </a:r>
          </a:p>
        </p:txBody>
      </p:sp>
      <p:sp>
        <p:nvSpPr>
          <p:cNvPr id="4" name="灯片编号占位符 3"/>
          <p:cNvSpPr>
            <a:spLocks noGrp="1"/>
          </p:cNvSpPr>
          <p:nvPr>
            <p:ph type="sldNum" sz="quarter" idx="5"/>
          </p:nvPr>
        </p:nvSpPr>
        <p:spPr/>
        <p:txBody>
          <a:bodyPr/>
          <a:lstStyle/>
          <a:p>
            <a:fld id="{417AC64F-A1D7-4CCF-B7BE-6B69B3945C12}" type="slidenum">
              <a:rPr lang="zh-CN" altLang="en-US" smtClean="0"/>
              <a:t>11</a:t>
            </a:fld>
            <a:endParaRPr lang="zh-CN" altLang="en-US"/>
          </a:p>
        </p:txBody>
      </p:sp>
    </p:spTree>
    <p:extLst>
      <p:ext uri="{BB962C8B-B14F-4D97-AF65-F5344CB8AC3E}">
        <p14:creationId xmlns:p14="http://schemas.microsoft.com/office/powerpoint/2010/main" val="3322496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XRF55 supports some other research. </a:t>
            </a:r>
          </a:p>
          <a:p>
            <a:endParaRPr lang="en-US" altLang="zh-CN" dirty="0"/>
          </a:p>
          <a:p>
            <a:r>
              <a:rPr lang="en-US" altLang="zh-CN" dirty="0"/>
              <a:t>For example, one follow-up work, RF-CLIP, is inspired by the architecture and methodologies of existing models like CLIP, </a:t>
            </a:r>
            <a:r>
              <a:rPr lang="en-US" altLang="zh-CN" dirty="0" err="1"/>
              <a:t>VideoCLIP</a:t>
            </a:r>
            <a:r>
              <a:rPr lang="en-US" altLang="zh-CN" dirty="0"/>
              <a:t>, and </a:t>
            </a:r>
            <a:r>
              <a:rPr lang="en-US" altLang="zh-CN" dirty="0" err="1"/>
              <a:t>AudioCLIP</a:t>
            </a:r>
            <a:r>
              <a:rPr lang="en-US" altLang="zh-CN" dirty="0"/>
              <a:t>. </a:t>
            </a:r>
          </a:p>
          <a:p>
            <a:endParaRPr lang="en-US" altLang="zh-CN" dirty="0"/>
          </a:p>
          <a:p>
            <a:r>
              <a:rPr lang="en-US" altLang="zh-CN" dirty="0"/>
              <a:t>Here are the main components of the RF-CLIP framework:</a:t>
            </a:r>
          </a:p>
          <a:p>
            <a:pPr marL="0" indent="0">
              <a:buNone/>
            </a:pPr>
            <a:r>
              <a:rPr lang="en-US" altLang="zh-CN" dirty="0"/>
              <a:t>1. The XRF55 dataset provides a unique advantage as it contains paired action labels, videos, and RF data. </a:t>
            </a:r>
          </a:p>
          <a:p>
            <a:pPr marL="0" indent="0">
              <a:buNone/>
            </a:pPr>
            <a:r>
              <a:rPr lang="en-US" altLang="zh-CN" dirty="0"/>
              <a:t>2. The action labels are fed into a frozen Text-Head, which can operate with or without prompt engineering. For instance, using a prompt like "An action of {}"</a:t>
            </a:r>
          </a:p>
          <a:p>
            <a:r>
              <a:rPr lang="en-US" altLang="zh-CN" dirty="0"/>
              <a:t>3. The video data is input into a frozen Image-Head, typically utilizing a pre-trained model like </a:t>
            </a:r>
            <a:r>
              <a:rPr lang="en-US" altLang="zh-CN" dirty="0" err="1"/>
              <a:t>VideoCLIP</a:t>
            </a:r>
            <a:r>
              <a:rPr lang="en-US" altLang="zh-CN" dirty="0"/>
              <a:t>. This enables the model to extract features from the visual domain without requiring extensive retraining.</a:t>
            </a:r>
          </a:p>
          <a:p>
            <a:r>
              <a:rPr lang="en-US" altLang="zh-CN" dirty="0"/>
              <a:t>4. The RF data serves as input to the Audio-Head, which undergoes fine-tuning, such as </a:t>
            </a:r>
            <a:r>
              <a:rPr lang="en-US" altLang="zh-CN" dirty="0" err="1"/>
              <a:t>LoRA</a:t>
            </a:r>
            <a:r>
              <a:rPr lang="en-US" altLang="zh-CN" dirty="0"/>
              <a:t> and Adapter.</a:t>
            </a:r>
          </a:p>
          <a:p>
            <a:endParaRPr lang="en-US" altLang="zh-CN" dirty="0"/>
          </a:p>
          <a:p>
            <a:r>
              <a:rPr lang="en-US" altLang="zh-CN" dirty="0"/>
              <a:t>Overall, this work aims to leverage multimodal learning for zero-shot action recognition, potentially enabling applications across diverse environments without requiring extensive retraining on new actions.</a:t>
            </a:r>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12</a:t>
            </a:fld>
            <a:endParaRPr lang="zh-CN" altLang="en-US"/>
          </a:p>
        </p:txBody>
      </p:sp>
    </p:spTree>
    <p:extLst>
      <p:ext uri="{BB962C8B-B14F-4D97-AF65-F5344CB8AC3E}">
        <p14:creationId xmlns:p14="http://schemas.microsoft.com/office/powerpoint/2010/main" val="766989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follow-up work focuses on the concept of RF Class Incremental Learning, which is essential for adapting to the evolving needs of users.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ym typeface="+mn-ea"/>
              </a:rPr>
              <a:t>The Motivation is, In the future, there will be RF sensing service providers to provide models to users</a:t>
            </a:r>
            <a:endParaRPr lang="en-US" altLang="zh-CN" sz="1200" dirty="0"/>
          </a:p>
          <a:p>
            <a:endParaRPr lang="en-US" altLang="zh-CN" dirty="0"/>
          </a:p>
          <a:p>
            <a:r>
              <a:rPr lang="en-US" altLang="zh-CN" b="1" dirty="0"/>
              <a:t>Purpose</a:t>
            </a:r>
            <a:r>
              <a:rPr lang="en-US" altLang="zh-CN" dirty="0"/>
              <a:t>: The primary goal is to provide updated models that support customized functionalities for diverse user needs. This customization can enhance user experience and increase the practicality of RF sensing applications.</a:t>
            </a:r>
          </a:p>
          <a:p>
            <a:endParaRPr lang="en-US" altLang="zh-CN" dirty="0"/>
          </a:p>
          <a:p>
            <a:r>
              <a:rPr lang="en-US" altLang="zh-CN" sz="1200" dirty="0">
                <a:sym typeface="+mn-ea"/>
              </a:rPr>
              <a:t>Class Incremental learning</a:t>
            </a:r>
            <a:r>
              <a:rPr lang="en-US" altLang="zh-CN" dirty="0"/>
              <a:t> allows models to learn from new classes of data while retaining knowledge from previously learned classes, making the system more versatile and responsive.</a:t>
            </a:r>
          </a:p>
          <a:p>
            <a:endParaRPr lang="en-US" altLang="zh-CN" dirty="0"/>
          </a:p>
          <a:p>
            <a:r>
              <a:rPr lang="en-US" altLang="zh-CN" dirty="0"/>
              <a:t>The XRF55 dataset contains </a:t>
            </a:r>
            <a:r>
              <a:rPr lang="en-US" altLang="zh-CN" b="1" dirty="0"/>
              <a:t>55 action classes. </a:t>
            </a:r>
          </a:p>
          <a:p>
            <a:endParaRPr lang="en-US" altLang="zh-CN" b="1" dirty="0"/>
          </a:p>
          <a:p>
            <a:r>
              <a:rPr lang="en-US" altLang="zh-CN" dirty="0"/>
              <a:t>Initially, a subset of actions will be used to train a base model. This base model will serve as the foundational service offering for users.</a:t>
            </a:r>
          </a:p>
          <a:p>
            <a:endParaRPr lang="en-US" altLang="zh-CN" dirty="0"/>
          </a:p>
          <a:p>
            <a:r>
              <a:rPr lang="en-US" altLang="zh-CN" dirty="0"/>
              <a:t>As new actions are introduced, the model can be continuously updated to incorporate these new classes. This ensures that users have access to the most relevant and current models tailored to their unique requirements.</a:t>
            </a:r>
          </a:p>
          <a:p>
            <a:endParaRPr lang="en-US" altLang="zh-CN" dirty="0"/>
          </a:p>
          <a:p>
            <a:r>
              <a:rPr lang="en-US" altLang="zh-CN" dirty="0"/>
              <a:t>By employing RF Class Incremental Learning, we can create a responsive and user-centric RF sensing ecosystem that evolves alongside the needs of its users, promoting enhanced usability and adaptability in various applications.</a:t>
            </a:r>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13</a:t>
            </a:fld>
            <a:endParaRPr lang="zh-CN" altLang="en-US"/>
          </a:p>
        </p:txBody>
      </p:sp>
    </p:spTree>
    <p:extLst>
      <p:ext uri="{BB962C8B-B14F-4D97-AF65-F5344CB8AC3E}">
        <p14:creationId xmlns:p14="http://schemas.microsoft.com/office/powerpoint/2010/main" val="3899092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follow-up work focuses on RF Dataset Distillation, a critical strategy for managing the challenges posed by large volumes of RF sensing data.</a:t>
            </a:r>
          </a:p>
          <a:p>
            <a:endParaRPr lang="en-US" altLang="zh-CN" dirty="0"/>
          </a:p>
          <a:p>
            <a:endParaRPr lang="en-US" altLang="zh-CN" dirty="0"/>
          </a:p>
          <a:p>
            <a:r>
              <a:rPr lang="en-US" altLang="zh-CN" b="1" dirty="0"/>
              <a:t>Motivation</a:t>
            </a:r>
            <a:r>
              <a:rPr lang="en-US" altLang="zh-CN" dirty="0"/>
              <a:t>: As RF sensing technology progresses, we anticipate the generation of vast amounts of RF data. This increase in data volume can present storage challenges and slow down model training processes.</a:t>
            </a:r>
          </a:p>
          <a:p>
            <a:endParaRPr lang="en-US" altLang="zh-CN" dirty="0"/>
          </a:p>
          <a:p>
            <a:r>
              <a:rPr lang="en-US" altLang="zh-CN" b="1" dirty="0"/>
              <a:t>Purpose</a:t>
            </a:r>
            <a:r>
              <a:rPr lang="en-US" altLang="zh-CN" dirty="0"/>
              <a:t>: The main goal of dataset distillation is to reduce the storage requirements of large datasets while simultaneously speeding up the model training process.</a:t>
            </a:r>
          </a:p>
          <a:p>
            <a:endParaRPr lang="en-US" altLang="zh-CN" dirty="0"/>
          </a:p>
          <a:p>
            <a:endParaRPr lang="en-US" altLang="zh-CN" dirty="0"/>
          </a:p>
          <a:p>
            <a:r>
              <a:rPr lang="en-US" altLang="zh-CN" dirty="0"/>
              <a:t>The XRF55 dataset contains </a:t>
            </a:r>
            <a:r>
              <a:rPr lang="en-US" altLang="zh-CN" b="1" dirty="0"/>
              <a:t>420 training samples for each action</a:t>
            </a:r>
            <a:r>
              <a:rPr lang="en-US" altLang="zh-CN" dirty="0"/>
              <a:t>, providing a substantial amount of data for effective training.</a:t>
            </a:r>
          </a:p>
          <a:p>
            <a:endParaRPr lang="en-US" altLang="zh-CN" dirty="0"/>
          </a:p>
          <a:p>
            <a:r>
              <a:rPr lang="en-US" altLang="zh-CN" dirty="0"/>
              <a:t>By employing dataset distillation techniques, we can reduce the XRF55 dataset to </a:t>
            </a:r>
            <a:r>
              <a:rPr lang="en-US" altLang="zh-CN" b="1" dirty="0"/>
              <a:t>ones/tens samples for each action</a:t>
            </a:r>
            <a:r>
              <a:rPr lang="en-US" altLang="zh-CN" dirty="0"/>
              <a:t>. </a:t>
            </a:r>
          </a:p>
          <a:p>
            <a:endParaRPr lang="en-US" altLang="zh-CN" dirty="0"/>
          </a:p>
          <a:p>
            <a:r>
              <a:rPr lang="en-US" altLang="zh-CN" dirty="0"/>
              <a:t>A model will be trained using the distilled version of XRF55.</a:t>
            </a:r>
          </a:p>
          <a:p>
            <a:endParaRPr lang="en-US" altLang="zh-CN" dirty="0"/>
          </a:p>
          <a:p>
            <a:r>
              <a:rPr lang="en-US" altLang="zh-CN" dirty="0"/>
              <a:t>The aim is to achieve </a:t>
            </a:r>
            <a:r>
              <a:rPr lang="en-US" altLang="zh-CN" b="1" dirty="0"/>
              <a:t>comparable action recognition accuracy</a:t>
            </a:r>
            <a:r>
              <a:rPr lang="en-US" altLang="zh-CN" dirty="0"/>
              <a:t> to that of the model trained with the full XRF55 dataset.</a:t>
            </a:r>
          </a:p>
        </p:txBody>
      </p:sp>
      <p:sp>
        <p:nvSpPr>
          <p:cNvPr id="4" name="灯片编号占位符 3"/>
          <p:cNvSpPr>
            <a:spLocks noGrp="1"/>
          </p:cNvSpPr>
          <p:nvPr>
            <p:ph type="sldNum" sz="quarter" idx="5"/>
          </p:nvPr>
        </p:nvSpPr>
        <p:spPr/>
        <p:txBody>
          <a:bodyPr/>
          <a:lstStyle/>
          <a:p>
            <a:fld id="{417AC64F-A1D7-4CCF-B7BE-6B69B3945C12}" type="slidenum">
              <a:rPr lang="zh-CN" altLang="en-US" smtClean="0"/>
              <a:t>14</a:t>
            </a:fld>
            <a:endParaRPr lang="zh-CN" altLang="en-US"/>
          </a:p>
        </p:txBody>
      </p:sp>
    </p:spTree>
    <p:extLst>
      <p:ext uri="{BB962C8B-B14F-4D97-AF65-F5344CB8AC3E}">
        <p14:creationId xmlns:p14="http://schemas.microsoft.com/office/powerpoint/2010/main" val="946546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our latest published work, which focuses on </a:t>
            </a:r>
            <a:r>
              <a:rPr lang="en-US" altLang="zh-CN" b="1" dirty="0"/>
              <a:t>multi-person 3D pose estimation</a:t>
            </a:r>
            <a:r>
              <a:rPr lang="en-US" altLang="zh-CN" dirty="0"/>
              <a:t> using RF signals.</a:t>
            </a:r>
          </a:p>
          <a:p>
            <a:endParaRPr lang="en-US" altLang="zh-CN" dirty="0"/>
          </a:p>
          <a:p>
            <a:r>
              <a:rPr lang="en-US" altLang="zh-CN" dirty="0"/>
              <a:t>The work is titled </a:t>
            </a:r>
            <a:r>
              <a:rPr lang="en-US" altLang="zh-CN" b="1" dirty="0"/>
              <a:t>'Person-in-</a:t>
            </a:r>
            <a:r>
              <a:rPr lang="en-US" altLang="zh-CN" b="1" dirty="0" err="1"/>
              <a:t>WiFi</a:t>
            </a:r>
            <a:r>
              <a:rPr lang="en-US" altLang="zh-CN" b="1" dirty="0"/>
              <a:t> 3D: End-to-End Multi-Person 3D Pose Estimation with Wi-Fi,'</a:t>
            </a:r>
            <a:r>
              <a:rPr lang="en-US" altLang="zh-CN" dirty="0"/>
              <a:t> which has been accepted for presentation at </a:t>
            </a:r>
            <a:r>
              <a:rPr lang="en-US" altLang="zh-CN" b="1" dirty="0"/>
              <a:t>CVPR 2024</a:t>
            </a:r>
            <a:r>
              <a:rPr lang="en-US" altLang="zh-CN" dirty="0"/>
              <a:t>.</a:t>
            </a:r>
          </a:p>
          <a:p>
            <a:endParaRPr lang="en-US" altLang="zh-CN" dirty="0"/>
          </a:p>
          <a:p>
            <a:r>
              <a:rPr lang="en-US" altLang="zh-CN" b="1" dirty="0"/>
              <a:t>Objective</a:t>
            </a:r>
            <a:r>
              <a:rPr lang="en-US" altLang="zh-CN" dirty="0"/>
              <a:t>: This research addresses the challenge of estimating the 3D pose of multiple individuals in real-time using Wi-Fi signals. It presents a novel approach to capture human movement and posture without the need for traditional visual sensors.</a:t>
            </a:r>
          </a:p>
          <a:p>
            <a:endParaRPr lang="en-US" altLang="zh-CN" dirty="0"/>
          </a:p>
          <a:p>
            <a:r>
              <a:rPr lang="en-US" altLang="zh-CN" b="1" dirty="0"/>
              <a:t>Future Work</a:t>
            </a:r>
            <a:r>
              <a:rPr lang="en-US" altLang="zh-CN" dirty="0"/>
              <a:t>: We are also preparing an extended version of this work for submission to </a:t>
            </a:r>
            <a:r>
              <a:rPr lang="en-US" altLang="zh-CN" b="1" dirty="0"/>
              <a:t>IEEE Transactions on Pattern Analysis and Machine Intelligence (T-PAMI)</a:t>
            </a:r>
            <a:r>
              <a:rPr lang="en-US" altLang="zh-CN" dirty="0"/>
              <a:t>, aiming to share further insights and advancements in the field of RF-based pose estimation.</a:t>
            </a:r>
          </a:p>
        </p:txBody>
      </p:sp>
      <p:sp>
        <p:nvSpPr>
          <p:cNvPr id="4" name="灯片编号占位符 3"/>
          <p:cNvSpPr>
            <a:spLocks noGrp="1"/>
          </p:cNvSpPr>
          <p:nvPr>
            <p:ph type="sldNum" sz="quarter" idx="5"/>
          </p:nvPr>
        </p:nvSpPr>
        <p:spPr/>
        <p:txBody>
          <a:bodyPr/>
          <a:lstStyle/>
          <a:p>
            <a:fld id="{417AC64F-A1D7-4CCF-B7BE-6B69B3945C12}" type="slidenum">
              <a:rPr lang="zh-CN" altLang="en-US" smtClean="0"/>
              <a:t>15</a:t>
            </a:fld>
            <a:endParaRPr lang="zh-CN" altLang="en-US"/>
          </a:p>
        </p:txBody>
      </p:sp>
    </p:spTree>
    <p:extLst>
      <p:ext uri="{BB962C8B-B14F-4D97-AF65-F5344CB8AC3E}">
        <p14:creationId xmlns:p14="http://schemas.microsoft.com/office/powerpoint/2010/main" val="3479366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concluding slide, we highlight our vision for the </a:t>
            </a:r>
            <a:r>
              <a:rPr lang="en-US" altLang="zh-CN" b="1" dirty="0"/>
              <a:t>XRF55 dataset</a:t>
            </a:r>
            <a:r>
              <a:rPr lang="en-US" altLang="zh-CN" dirty="0"/>
              <a:t> to support ongoing research in the field of RF sensing and action recognition.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welcome researchers to explore and utilize the XRF55 dataset. Access can be gained through our dedicated webpage.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In the project website. We share </a:t>
            </a:r>
          </a:p>
          <a:p>
            <a:r>
              <a:rPr lang="en-US" altLang="zh-CN" dirty="0"/>
              <a:t>1. Source code</a:t>
            </a:r>
          </a:p>
          <a:p>
            <a:r>
              <a:rPr lang="en-US" altLang="zh-CN" dirty="0"/>
              <a:t>2. All dataset (videos to share with email)</a:t>
            </a:r>
          </a:p>
          <a:p>
            <a:r>
              <a:rPr lang="en-US" altLang="zh-CN" dirty="0"/>
              <a:t>3. Tutorial for hardware setup including Wi-Fi, RFID, mm-Wave radar, Kinect </a:t>
            </a:r>
          </a:p>
          <a:p>
            <a:r>
              <a:rPr lang="en-US" altLang="zh-CN" dirty="0"/>
              <a:t>4. Tutorial to use XRF55</a:t>
            </a:r>
          </a:p>
          <a:p>
            <a:r>
              <a:rPr lang="en-US" altLang="zh-CN" dirty="0"/>
              <a:t>5. Q&amp;A on XRF55</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By providing these resources, we hope to inspire further innovation and research collaborations in the area of RF sensing and action analysis. </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16</a:t>
            </a:fld>
            <a:endParaRPr lang="zh-CN" altLang="en-US"/>
          </a:p>
        </p:txBody>
      </p:sp>
    </p:spTree>
    <p:extLst>
      <p:ext uri="{BB962C8B-B14F-4D97-AF65-F5344CB8AC3E}">
        <p14:creationId xmlns:p14="http://schemas.microsoft.com/office/powerpoint/2010/main" val="3361103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welcome questions and discussion. Together, we can drive innovation in RF sensing and action analysis.</a:t>
            </a:r>
          </a:p>
          <a:p>
            <a:endParaRPr lang="en-US" altLang="zh-CN" dirty="0"/>
          </a:p>
          <a:p>
            <a:r>
              <a:rPr lang="en-US" altLang="zh-CN" dirty="0"/>
              <a:t>You are welcome to scan this QR-code to add </a:t>
            </a:r>
            <a:r>
              <a:rPr lang="en-US" altLang="zh-CN" b="1" dirty="0"/>
              <a:t>Dr. Fei Wang </a:t>
            </a:r>
            <a:r>
              <a:rPr lang="en-US" altLang="zh-CN" dirty="0"/>
              <a:t>on WeChat for discussion and communication.</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We look forward to feedbacks and collaboration! </a:t>
            </a:r>
            <a:r>
              <a:rPr lang="en-US" altLang="zh-CN" dirty="0"/>
              <a:t>Thank you for your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问题</a:t>
            </a:r>
            <a:r>
              <a:rPr lang="en-US" altLang="zh-CN" dirty="0"/>
              <a:t>1</a:t>
            </a:r>
            <a:r>
              <a:rPr lang="zh-CN" altLang="en-US" dirty="0"/>
              <a:t>，视频怎么下载：</a:t>
            </a:r>
            <a:r>
              <a:rPr lang="en-US" altLang="zh-CN" dirty="0"/>
              <a:t>The video is currently not available for public download. It is approximately 9TB and stored in Alibaba Cloud Drive. Due to the sharing restrictions of the cloud drive, the video can only be sent through individual private links. Everyone is welcome to contact Fei Wang for the link.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问题</a:t>
            </a:r>
            <a:r>
              <a:rPr lang="en-US" altLang="zh-CN" dirty="0"/>
              <a:t>2</a:t>
            </a:r>
            <a:r>
              <a:rPr lang="zh-CN" altLang="en-US" dirty="0"/>
              <a:t>：视频的标注有哪些：</a:t>
            </a:r>
            <a:r>
              <a:rPr lang="en-US" altLang="zh-CN" dirty="0"/>
              <a:t>The video currently consists of RGB+D+IR, with five channels. We have provided code and tutorials on our website to separate each channel. Currently, the video only has action category annotations. Annotations for pose and mesh can be extracted using tools such as Kinetic SDK or ROMP.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问题</a:t>
            </a:r>
            <a:r>
              <a:rPr lang="en-US" altLang="zh-CN" dirty="0"/>
              <a:t>3</a:t>
            </a:r>
            <a:r>
              <a:rPr lang="zh-CN" altLang="en-US" dirty="0"/>
              <a:t>：毫米波雷达数据是什么：</a:t>
            </a:r>
            <a:r>
              <a:rPr lang="en-US" altLang="zh-CN" dirty="0"/>
              <a:t>After processing the millimeter-wave data, we have heatmaps for range-Doppler and range distance. We also provide the raw data on our website for everyone to process it into other formats, such as point cloud data.</a:t>
            </a:r>
          </a:p>
          <a:p>
            <a:endParaRPr lang="en-US" altLang="zh-CN" dirty="0"/>
          </a:p>
          <a:p>
            <a:r>
              <a:rPr lang="zh-CN" altLang="en-US" dirty="0"/>
              <a:t>问题</a:t>
            </a:r>
            <a:r>
              <a:rPr lang="en-US" altLang="zh-CN" dirty="0"/>
              <a:t>4</a:t>
            </a:r>
            <a:r>
              <a:rPr lang="zh-CN" altLang="en-US" dirty="0"/>
              <a:t>：有没有动作起止时刻的标注：</a:t>
            </a:r>
            <a:r>
              <a:rPr lang="en-US" altLang="zh-CN" dirty="0"/>
              <a:t>There are no annotations for the start and end times of actions, but if needed, they can be obtained through the synchronized video.</a:t>
            </a:r>
          </a:p>
          <a:p>
            <a:endParaRPr lang="en-US" altLang="zh-CN" dirty="0"/>
          </a:p>
          <a:p>
            <a:r>
              <a:rPr lang="zh-CN" altLang="en-US" dirty="0"/>
              <a:t>问题</a:t>
            </a:r>
            <a:r>
              <a:rPr lang="en-US" altLang="zh-CN" dirty="0"/>
              <a:t>5</a:t>
            </a:r>
            <a:r>
              <a:rPr lang="zh-CN" altLang="en-US" dirty="0"/>
              <a:t>：动作是连续的吗：</a:t>
            </a:r>
            <a:r>
              <a:rPr lang="en-US" altLang="zh-CN" dirty="0"/>
              <a:t>The actions are not continuous; the dataset has been cut into 5-second clips, with one action performed within each 5-second period.</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17</a:t>
            </a:fld>
            <a:endParaRPr lang="zh-CN" altLang="en-US"/>
          </a:p>
        </p:txBody>
      </p:sp>
    </p:spTree>
    <p:extLst>
      <p:ext uri="{BB962C8B-B14F-4D97-AF65-F5344CB8AC3E}">
        <p14:creationId xmlns:p14="http://schemas.microsoft.com/office/powerpoint/2010/main" val="290696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welcome questions and discussion. Together, we can drive innovation in RF sensing and action analysis.</a:t>
            </a:r>
          </a:p>
          <a:p>
            <a:endParaRPr lang="en-US" altLang="zh-CN" dirty="0"/>
          </a:p>
          <a:p>
            <a:r>
              <a:rPr lang="en-US" altLang="zh-CN" dirty="0"/>
              <a:t>You are welcome to scan this QR-code to add </a:t>
            </a:r>
            <a:r>
              <a:rPr lang="en-US" altLang="zh-CN" b="1" dirty="0"/>
              <a:t>Dr. Fei Wang </a:t>
            </a:r>
            <a:r>
              <a:rPr lang="en-US" altLang="zh-CN" dirty="0"/>
              <a:t>on WeChat for discussion and communication.</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We look forward to feedbacks and collaboration! </a:t>
            </a:r>
            <a:r>
              <a:rPr lang="en-US" altLang="zh-CN" dirty="0"/>
              <a:t>Thank you for your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问题</a:t>
            </a:r>
            <a:r>
              <a:rPr lang="en-US" altLang="zh-CN" dirty="0"/>
              <a:t>1</a:t>
            </a:r>
            <a:r>
              <a:rPr lang="zh-CN" altLang="en-US" dirty="0"/>
              <a:t>，视频怎么下载：</a:t>
            </a:r>
            <a:r>
              <a:rPr lang="en-US" altLang="zh-CN" dirty="0"/>
              <a:t>The video is currently not available for public download. It is approximately 9TB and stored in Alibaba Cloud Drive. Due to the sharing restrictions of the cloud drive, the video can only be sent through individual private links. Everyone is welcome to contact Fei Wang for the link.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问题</a:t>
            </a:r>
            <a:r>
              <a:rPr lang="en-US" altLang="zh-CN" dirty="0"/>
              <a:t>2</a:t>
            </a:r>
            <a:r>
              <a:rPr lang="zh-CN" altLang="en-US" dirty="0"/>
              <a:t>：视频的标注有哪些：</a:t>
            </a:r>
            <a:r>
              <a:rPr lang="en-US" altLang="zh-CN" dirty="0"/>
              <a:t>The video currently consists of RGB+D+IR, with five channels. We have provided code and tutorials on our website to separate each channel. Currently, the video only has action category annotations. Annotations for pose and mesh can be extracted using tools such as Kinetic SDK or ROMP.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问题</a:t>
            </a:r>
            <a:r>
              <a:rPr lang="en-US" altLang="zh-CN" dirty="0"/>
              <a:t>3</a:t>
            </a:r>
            <a:r>
              <a:rPr lang="zh-CN" altLang="en-US" dirty="0"/>
              <a:t>：毫米波雷达数据是什么形式</a:t>
            </a:r>
            <a:r>
              <a:rPr lang="en-US" altLang="zh-CN" dirty="0"/>
              <a:t>/</a:t>
            </a:r>
            <a:r>
              <a:rPr lang="zh-CN" altLang="en-US" dirty="0"/>
              <a:t>格式：</a:t>
            </a:r>
            <a:r>
              <a:rPr lang="en-US" altLang="zh-CN" dirty="0"/>
              <a:t>After processing the millimeter-wave data, we have heatmaps for range-Doppler and range distance. We also provide the raw data on our website for everyone to process it into other formats, such as point cloud data.</a:t>
            </a:r>
          </a:p>
          <a:p>
            <a:endParaRPr lang="en-US" altLang="zh-CN" dirty="0"/>
          </a:p>
          <a:p>
            <a:r>
              <a:rPr lang="zh-CN" altLang="en-US" dirty="0"/>
              <a:t>问题</a:t>
            </a:r>
            <a:r>
              <a:rPr lang="en-US" altLang="zh-CN" dirty="0"/>
              <a:t>4</a:t>
            </a:r>
            <a:r>
              <a:rPr lang="zh-CN" altLang="en-US" dirty="0"/>
              <a:t>：有没有动作起止时刻的标注：</a:t>
            </a:r>
            <a:r>
              <a:rPr lang="en-US" altLang="zh-CN" dirty="0"/>
              <a:t>There are no annotations for the start and end times of actions, but if needed, they can be obtained through the synchronized video.</a:t>
            </a:r>
          </a:p>
          <a:p>
            <a:endParaRPr lang="en-US" altLang="zh-CN" dirty="0"/>
          </a:p>
          <a:p>
            <a:r>
              <a:rPr lang="zh-CN" altLang="en-US" dirty="0"/>
              <a:t>问题</a:t>
            </a:r>
            <a:r>
              <a:rPr lang="en-US" altLang="zh-CN" dirty="0"/>
              <a:t>5</a:t>
            </a:r>
            <a:r>
              <a:rPr lang="zh-CN" altLang="en-US" dirty="0"/>
              <a:t>：动作是连续的吗：</a:t>
            </a:r>
            <a:r>
              <a:rPr lang="en-US" altLang="zh-CN" dirty="0"/>
              <a:t>The actions are not continuous; the dataset has been cut into 5-second clips, with one action performed within each 5-second period.</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18</a:t>
            </a:fld>
            <a:endParaRPr lang="zh-CN" altLang="en-US"/>
          </a:p>
        </p:txBody>
      </p:sp>
    </p:spTree>
    <p:extLst>
      <p:ext uri="{BB962C8B-B14F-4D97-AF65-F5344CB8AC3E}">
        <p14:creationId xmlns:p14="http://schemas.microsoft.com/office/powerpoint/2010/main" val="2851398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RF devices, like Wi-Fi adapters, are commonly found in our everyday environments, making them a convenient and accessible tool for indoor action monitoring. </a:t>
            </a:r>
          </a:p>
          <a:p>
            <a:endParaRPr lang="en-US" altLang="zh-CN" dirty="0"/>
          </a:p>
          <a:p>
            <a:r>
              <a:rPr lang="en-US" altLang="zh-CN" dirty="0"/>
              <a:t>Unlike cameras, RF-based solutions raise fewer privacy concerns, as they do not capture identifiable images, and they are also robust to environmental factors such as lighting and occlusions. </a:t>
            </a:r>
          </a:p>
          <a:p>
            <a:endParaRPr lang="en-US" altLang="zh-CN" dirty="0"/>
          </a:p>
          <a:p>
            <a:r>
              <a:rPr lang="en-US" altLang="zh-CN" dirty="0"/>
              <a:t>These attributes make RF-based methods promising for applications in elderly care, health monitoring, smart home systems, and security surveillance.</a:t>
            </a:r>
          </a:p>
          <a:p>
            <a:endParaRPr lang="en-US" altLang="zh-CN" dirty="0"/>
          </a:p>
          <a:p>
            <a:r>
              <a:rPr lang="en-US" altLang="zh-CN" dirty="0"/>
              <a:t>However, despite their potential, most current RF action analysis efforts remain in the proof-of-concept stage, and large-scale real-world deployments are still limited.</a:t>
            </a:r>
          </a:p>
          <a:p>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2</a:t>
            </a:fld>
            <a:endParaRPr lang="zh-CN" altLang="en-US"/>
          </a:p>
        </p:txBody>
      </p:sp>
    </p:spTree>
    <p:extLst>
      <p:ext uri="{BB962C8B-B14F-4D97-AF65-F5344CB8AC3E}">
        <p14:creationId xmlns:p14="http://schemas.microsoft.com/office/powerpoint/2010/main" val="314034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AI, we've seen the transformative power of scaling laws, as evidenced by models like Vision Transformers (</a:t>
            </a:r>
            <a:r>
              <a:rPr lang="en-US" altLang="zh-CN" dirty="0" err="1"/>
              <a:t>ViT</a:t>
            </a:r>
            <a:r>
              <a:rPr lang="en-US" altLang="zh-CN" dirty="0"/>
              <a:t>) trained on 300 million images, CLIP with 400 million text-image pairs, and the Segment Anything Model (SAM) trained on 11 million images and 1 billion masks. Similarly, large language models, such as </a:t>
            </a:r>
            <a:r>
              <a:rPr lang="en-US" altLang="zh-CN" dirty="0" err="1"/>
              <a:t>LLaMA</a:t>
            </a:r>
            <a:r>
              <a:rPr lang="en-US" altLang="zh-CN" dirty="0"/>
              <a:t>, have been trained on trillions of tokens.</a:t>
            </a:r>
          </a:p>
          <a:p>
            <a:endParaRPr lang="en-US" altLang="zh-CN" dirty="0"/>
          </a:p>
          <a:p>
            <a:r>
              <a:rPr lang="en-US" altLang="zh-CN" dirty="0"/>
              <a:t>For video-based action recognition, the large-scale Kinetics-400 dataset has enabled even basic models like ResNet3D, which simply extends 2D convolutions to 3D, to outperform more complex, custom-built approaches. This demonstrates that scaling can significantly improve model performance.</a:t>
            </a:r>
          </a:p>
          <a:p>
            <a:endParaRPr lang="en-US" altLang="zh-CN" dirty="0"/>
          </a:p>
          <a:p>
            <a:r>
              <a:rPr lang="en-US" altLang="zh-CN" dirty="0"/>
              <a:t>Similarly, by scaling RF datasets, we could address challenges in real-world deployments, such as handling new users in unfamiliar environments, performing novel actions in varied poses or orientations. This would bring us closer to achieving true zero-shot performance in real-world settings, where models can generalize to entirely new scenarios without additional training.</a:t>
            </a:r>
          </a:p>
          <a:p>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3</a:t>
            </a:fld>
            <a:endParaRPr lang="zh-CN" altLang="en-US"/>
          </a:p>
        </p:txBody>
      </p:sp>
    </p:spTree>
    <p:extLst>
      <p:ext uri="{BB962C8B-B14F-4D97-AF65-F5344CB8AC3E}">
        <p14:creationId xmlns:p14="http://schemas.microsoft.com/office/powerpoint/2010/main" val="3584139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RF sensing community, datasets like </a:t>
            </a:r>
            <a:r>
              <a:rPr lang="en-US" altLang="zh-CN" dirty="0" err="1"/>
              <a:t>WiAR</a:t>
            </a:r>
            <a:r>
              <a:rPr lang="en-US" altLang="zh-CN" dirty="0"/>
              <a:t>, MM-Fi, Widar3, are much smaller.</a:t>
            </a:r>
          </a:p>
          <a:p>
            <a:endParaRPr lang="en-US" altLang="zh-CN" dirty="0"/>
          </a:p>
          <a:p>
            <a:r>
              <a:rPr lang="en-US" altLang="zh-CN" dirty="0"/>
              <a:t>In contrast, early video datasets in the AI community, such as UCF101 and HMDB51, already featured hundreds of classes and tens of thousands of samples.</a:t>
            </a:r>
          </a:p>
          <a:p>
            <a:endParaRPr lang="en-US" altLang="zh-CN" dirty="0"/>
          </a:p>
          <a:p>
            <a:r>
              <a:rPr lang="en-US" altLang="zh-CN" dirty="0"/>
              <a:t>Even more striking is the size of recent video datasets like Kinetics-400 from DeepMind, with 400 classes and 160,000 samples, or Google’s Something-Something V2, which has 174 classes and over 220,000 samples.</a:t>
            </a:r>
          </a:p>
          <a:p>
            <a:endParaRPr lang="en-US" altLang="zh-CN" dirty="0"/>
          </a:p>
          <a:p>
            <a:r>
              <a:rPr lang="en-US" altLang="zh-CN" dirty="0"/>
              <a:t>This comparison underscores the need for larger RF datasets to parallel the successes seen in video-based action recognition and help RF-based models reach their full potential.</a:t>
            </a:r>
          </a:p>
          <a:p>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4</a:t>
            </a:fld>
            <a:endParaRPr lang="zh-CN" altLang="en-US"/>
          </a:p>
        </p:txBody>
      </p:sp>
    </p:spTree>
    <p:extLst>
      <p:ext uri="{BB962C8B-B14F-4D97-AF65-F5344CB8AC3E}">
        <p14:creationId xmlns:p14="http://schemas.microsoft.com/office/powerpoint/2010/main" val="2678101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scale up RF datasets effectively, there are several key questions we need to address. </a:t>
            </a:r>
          </a:p>
          <a:p>
            <a:endParaRPr lang="en-US" altLang="zh-CN" dirty="0"/>
          </a:p>
          <a:p>
            <a:r>
              <a:rPr lang="en-US" altLang="zh-CN" dirty="0"/>
              <a:t>First, which types of actions should we focus on? Since most potential use cases for RF-based action recognition are indoors, indoor actions are our primary target.</a:t>
            </a:r>
          </a:p>
          <a:p>
            <a:endParaRPr lang="en-US" altLang="zh-CN" dirty="0"/>
          </a:p>
          <a:p>
            <a:r>
              <a:rPr lang="en-US" altLang="zh-CN" dirty="0"/>
              <a:t>We can draw inspiration from existing video datasets to categorize actions. For instance, UCF101 includes categories like human-object interaction, body-motion only, and human-human interaction. Similarly, HMDB51 and Kinetics-400 classify actions into person-object interactions, singular person actions, and person-person interactions.</a:t>
            </a:r>
          </a:p>
          <a:p>
            <a:endParaRPr lang="en-US" altLang="zh-CN" dirty="0"/>
          </a:p>
          <a:p>
            <a:r>
              <a:rPr lang="en-US" altLang="zh-CN" dirty="0"/>
              <a:t>The next step is selecting specific actions. We can either pull from video datasets to add more action classes or reference actions from existing RF papers that align with common RF sensing applications.</a:t>
            </a:r>
          </a:p>
          <a:p>
            <a:endParaRPr lang="en-US" altLang="zh-CN" dirty="0"/>
          </a:p>
          <a:p>
            <a:r>
              <a:rPr lang="en-US" altLang="zh-CN" dirty="0"/>
              <a:t>Finally, we need to consider which RF technology to use. The most widely used modalities include RFID for decimeter-wave sensing, Wi-Fi for centimeter-wave sensing, and millimeter-wave radar for even finer resolution.</a:t>
            </a:r>
          </a:p>
          <a:p>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5</a:t>
            </a:fld>
            <a:endParaRPr lang="zh-CN" altLang="en-US"/>
          </a:p>
        </p:txBody>
      </p:sp>
    </p:spTree>
    <p:extLst>
      <p:ext uri="{BB962C8B-B14F-4D97-AF65-F5344CB8AC3E}">
        <p14:creationId xmlns:p14="http://schemas.microsoft.com/office/powerpoint/2010/main" val="3689741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project, we have referred to a wide range of both video action datasets and RF sensing papers. </a:t>
            </a:r>
          </a:p>
          <a:p>
            <a:endParaRPr lang="en-US" altLang="zh-CN" dirty="0"/>
          </a:p>
          <a:p>
            <a:r>
              <a:rPr lang="en-US" altLang="zh-CN" dirty="0"/>
              <a:t>From the video domain, we analyzed 16 key datasets, including well-known examples like Kinetics, UCF101, HMDB51, and Something-Something, among others. </a:t>
            </a:r>
          </a:p>
          <a:p>
            <a:endParaRPr lang="en-US" altLang="zh-CN" dirty="0"/>
          </a:p>
          <a:p>
            <a:r>
              <a:rPr lang="en-US" altLang="zh-CN" dirty="0"/>
              <a:t>In addition, we studied 19 RF sensing papers, such as </a:t>
            </a:r>
            <a:r>
              <a:rPr lang="en-US" altLang="zh-CN" dirty="0" err="1"/>
              <a:t>WiAR</a:t>
            </a:r>
            <a:r>
              <a:rPr lang="en-US" altLang="zh-CN" dirty="0"/>
              <a:t>, Widar3.0, NTU-FI, RF-finger, and E-eyes.</a:t>
            </a:r>
          </a:p>
          <a:p>
            <a:endParaRPr lang="en-US" altLang="zh-CN" dirty="0"/>
          </a:p>
          <a:p>
            <a:r>
              <a:rPr lang="en-US" altLang="zh-CN" dirty="0"/>
              <a:t>By leveraging the knowledge from both AI and RF communities, we aim to design a comprehensive and scalable RF dataset that can handle a wide range of actions and real-world challenges.</a:t>
            </a:r>
          </a:p>
          <a:p>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6</a:t>
            </a:fld>
            <a:endParaRPr lang="zh-CN" altLang="en-US"/>
          </a:p>
        </p:txBody>
      </p:sp>
    </p:spTree>
    <p:extLst>
      <p:ext uri="{BB962C8B-B14F-4D97-AF65-F5344CB8AC3E}">
        <p14:creationId xmlns:p14="http://schemas.microsoft.com/office/powerpoint/2010/main" val="3282176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XRF55 dataset has five action categories, a total of 55 action classes. </a:t>
            </a:r>
          </a:p>
          <a:p>
            <a:endParaRPr lang="en-US" altLang="zh-CN" dirty="0"/>
          </a:p>
          <a:p>
            <a:pPr marL="228600" indent="-228600">
              <a:buAutoNum type="arabicPeriod"/>
            </a:pPr>
            <a:r>
              <a:rPr lang="en-US" altLang="zh-CN" sz="1200" b="1" dirty="0">
                <a:solidFill>
                  <a:srgbClr val="FF0000"/>
                </a:solidFill>
                <a:latin typeface="+mn-ea"/>
              </a:rPr>
              <a:t>15 Human-Object Interaction Actions. Including </a:t>
            </a:r>
            <a:r>
              <a:rPr lang="en-US" altLang="zh-CN" b="1" dirty="0">
                <a:solidFill>
                  <a:srgbClr val="212529"/>
                </a:solidFill>
                <a:latin typeface="+mn-ea"/>
              </a:rPr>
              <a:t>Whole-home daily actions, actions in kitchen, in bathroom, and healthcare actions such as drinking, eating, and smoking.</a:t>
            </a:r>
          </a:p>
          <a:p>
            <a:pPr marL="228600" indent="-228600">
              <a:buAutoNum type="arabicPeriod"/>
            </a:pPr>
            <a:endParaRPr lang="en-US" altLang="zh-CN" b="1" dirty="0">
              <a:solidFill>
                <a:srgbClr val="212529"/>
              </a:solidFill>
              <a:latin typeface="+mn-ea"/>
            </a:endParaRPr>
          </a:p>
          <a:p>
            <a:pPr marL="228600" indent="-228600">
              <a:buAutoNum type="arabicPeriod"/>
            </a:pPr>
            <a:r>
              <a:rPr lang="en-US" altLang="zh-CN" sz="1200" b="1" dirty="0">
                <a:solidFill>
                  <a:srgbClr val="FF8C00"/>
                </a:solidFill>
                <a:latin typeface="+mn-ea"/>
              </a:rPr>
              <a:t>7 Human-Human Interaction Actions.</a:t>
            </a:r>
            <a:r>
              <a:rPr lang="en-US" altLang="zh-CN" dirty="0">
                <a:solidFill>
                  <a:srgbClr val="212529"/>
                </a:solidFill>
                <a:latin typeface="+mn-ea"/>
              </a:rPr>
              <a:t> Including </a:t>
            </a:r>
            <a:r>
              <a:rPr lang="en-US" altLang="zh-CN" b="1" dirty="0">
                <a:solidFill>
                  <a:srgbClr val="212529"/>
                </a:solidFill>
                <a:latin typeface="+mn-ea"/>
              </a:rPr>
              <a:t>Social actions: </a:t>
            </a:r>
            <a:r>
              <a:rPr lang="en-US" altLang="zh-CN" dirty="0">
                <a:solidFill>
                  <a:srgbClr val="212529"/>
                </a:solidFill>
                <a:latin typeface="+mn-ea"/>
              </a:rPr>
              <a:t>shaking hands, hugging, and  </a:t>
            </a:r>
            <a:r>
              <a:rPr lang="en-US" altLang="zh-CN" b="1" dirty="0">
                <a:solidFill>
                  <a:srgbClr val="212529"/>
                </a:solidFill>
                <a:latin typeface="+mn-ea"/>
              </a:rPr>
              <a:t>Violence actions </a:t>
            </a:r>
            <a:r>
              <a:rPr lang="en-US" altLang="zh-CN" dirty="0">
                <a:solidFill>
                  <a:srgbClr val="212529"/>
                </a:solidFill>
                <a:latin typeface="+mn-ea"/>
              </a:rPr>
              <a:t>for applications of domestic violence and invasion detection.</a:t>
            </a:r>
          </a:p>
          <a:p>
            <a:pPr marL="228600" indent="-228600">
              <a:buAutoNum type="arabicPeriod"/>
            </a:pPr>
            <a:endParaRPr lang="en-US" altLang="zh-CN" dirty="0">
              <a:solidFill>
                <a:srgbClr val="212529"/>
              </a:solidFill>
              <a:latin typeface="+mn-ea"/>
            </a:endParaRPr>
          </a:p>
          <a:p>
            <a:pPr marL="228600" indent="-228600">
              <a:buAutoNum type="arabicPeriod"/>
            </a:pPr>
            <a:r>
              <a:rPr lang="en-US" altLang="zh-CN" sz="1200" b="1" dirty="0">
                <a:solidFill>
                  <a:srgbClr val="90029A"/>
                </a:solidFill>
                <a:latin typeface="+mn-ea"/>
              </a:rPr>
              <a:t>8 Fitness Actions. With equipment such as hula hooping, and actions </a:t>
            </a:r>
            <a:r>
              <a:rPr lang="en-US" altLang="zh-CN" b="1" dirty="0">
                <a:solidFill>
                  <a:srgbClr val="212529"/>
                </a:solidFill>
                <a:latin typeface="+mn-ea"/>
              </a:rPr>
              <a:t>Without equipment, such as </a:t>
            </a:r>
            <a:r>
              <a:rPr lang="en-US" altLang="zh-CN" dirty="0">
                <a:solidFill>
                  <a:srgbClr val="212529"/>
                </a:solidFill>
                <a:latin typeface="+mn-ea"/>
              </a:rPr>
              <a:t>Tai-Chi and high leg lifting.</a:t>
            </a:r>
          </a:p>
          <a:p>
            <a:pPr marL="228600" indent="-228600">
              <a:buAutoNum type="arabicPeriod"/>
            </a:pPr>
            <a:endParaRPr lang="en-US" altLang="zh-CN" dirty="0">
              <a:solidFill>
                <a:srgbClr val="212529"/>
              </a:solidFill>
              <a:latin typeface="+mn-ea"/>
            </a:endParaRPr>
          </a:p>
          <a:p>
            <a:pPr marL="228600" indent="-228600">
              <a:buAutoNum type="arabicPeriod"/>
            </a:pPr>
            <a:r>
              <a:rPr lang="en-US" altLang="zh-CN" sz="1200" b="1" dirty="0">
                <a:solidFill>
                  <a:srgbClr val="0000FF"/>
                </a:solidFill>
                <a:latin typeface="+mn-ea"/>
              </a:rPr>
              <a:t>14 Body Motion Actions. Including </a:t>
            </a:r>
            <a:r>
              <a:rPr lang="en-US" altLang="zh-CN" b="1" dirty="0">
                <a:solidFill>
                  <a:srgbClr val="212529"/>
                </a:solidFill>
                <a:latin typeface="+mn-ea"/>
              </a:rPr>
              <a:t>Whole-home daily actions. Healthcare actions such as </a:t>
            </a:r>
            <a:r>
              <a:rPr lang="en-US" altLang="zh-CN" dirty="0">
                <a:solidFill>
                  <a:srgbClr val="212529"/>
                </a:solidFill>
                <a:latin typeface="+mn-ea"/>
              </a:rPr>
              <a:t>falling on the floor, stretching, patting on the shoulder. And playing musical instruments, such as playing </a:t>
            </a:r>
            <a:r>
              <a:rPr lang="en-US" altLang="zh-CN" dirty="0" err="1">
                <a:solidFill>
                  <a:srgbClr val="212529"/>
                </a:solidFill>
                <a:latin typeface="+mn-ea"/>
              </a:rPr>
              <a:t>er</a:t>
            </a:r>
            <a:r>
              <a:rPr lang="en-US" altLang="zh-CN" dirty="0">
                <a:solidFill>
                  <a:srgbClr val="212529"/>
                </a:solidFill>
                <a:latin typeface="+mn-ea"/>
              </a:rPr>
              <a:t>-hu, drum, and ukulele. </a:t>
            </a:r>
          </a:p>
          <a:p>
            <a:pPr marL="228600" indent="-228600">
              <a:buAutoNum type="arabicPeriod"/>
            </a:pPr>
            <a:endParaRPr lang="en-US" altLang="zh-CN" dirty="0">
              <a:solidFill>
                <a:srgbClr val="212529"/>
              </a:solidFill>
              <a:latin typeface="+mn-ea"/>
            </a:endParaRPr>
          </a:p>
          <a:p>
            <a:pPr marL="228600" indent="-228600">
              <a:buAutoNum type="arabicPeriod"/>
            </a:pPr>
            <a:r>
              <a:rPr lang="en-US" altLang="zh-CN" sz="1200" b="1" dirty="0">
                <a:solidFill>
                  <a:srgbClr val="14B869"/>
                </a:solidFill>
                <a:latin typeface="+mn-ea"/>
              </a:rPr>
              <a:t>11 Human-Computer Interaction Actions.</a:t>
            </a:r>
            <a:r>
              <a:rPr lang="en-US" altLang="zh-CN" sz="1200" b="1" dirty="0">
                <a:solidFill>
                  <a:srgbClr val="212529"/>
                </a:solidFill>
                <a:latin typeface="+mn-ea"/>
              </a:rPr>
              <a:t>  </a:t>
            </a:r>
            <a:r>
              <a:rPr lang="en-US" altLang="zh-CN" b="1" dirty="0">
                <a:solidFill>
                  <a:srgbClr val="212529"/>
                </a:solidFill>
                <a:latin typeface="+mn-ea"/>
              </a:rPr>
              <a:t>Hand gestures, such as push and pull. And interaction actions for situations When hands are not free, such as </a:t>
            </a:r>
            <a:r>
              <a:rPr lang="en-US" altLang="zh-CN" dirty="0">
                <a:solidFill>
                  <a:srgbClr val="212529"/>
                </a:solidFill>
                <a:latin typeface="+mn-ea"/>
              </a:rPr>
              <a:t>foot stamping, shaking head, and nodding.</a:t>
            </a:r>
            <a:endParaRPr lang="en-US" altLang="zh-CN" dirty="0"/>
          </a:p>
          <a:p>
            <a:endParaRPr lang="en-US" altLang="zh-CN" dirty="0"/>
          </a:p>
          <a:p>
            <a:r>
              <a:rPr lang="en-US" altLang="zh-CN" dirty="0"/>
              <a:t>The diversity of actions represented in the XRF55 dataset makes it a valuable resource for various applications, including smart home technology, healthcare monitoring, and security systems.</a:t>
            </a:r>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7</a:t>
            </a:fld>
            <a:endParaRPr lang="zh-CN" altLang="en-US"/>
          </a:p>
        </p:txBody>
      </p:sp>
    </p:spTree>
    <p:extLst>
      <p:ext uri="{BB962C8B-B14F-4D97-AF65-F5344CB8AC3E}">
        <p14:creationId xmlns:p14="http://schemas.microsoft.com/office/powerpoint/2010/main" val="587399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XRF55 dataset incorporates three RF modalities alongside paired RGB-D-IR video clips.</a:t>
            </a:r>
          </a:p>
          <a:p>
            <a:endParaRPr lang="en-US" altLang="zh-CN" dirty="0"/>
          </a:p>
          <a:p>
            <a:r>
              <a:rPr lang="en-US" altLang="zh-CN" dirty="0"/>
              <a:t>The timeline for the dataset's collection spans nearly a year.</a:t>
            </a:r>
          </a:p>
          <a:p>
            <a:endParaRPr lang="en-US" altLang="zh-CN" dirty="0"/>
          </a:p>
          <a:p>
            <a:r>
              <a:rPr lang="en-US" altLang="zh-CN" dirty="0"/>
              <a:t>The dataset utilizes various technologies, including:</a:t>
            </a:r>
          </a:p>
          <a:p>
            <a:r>
              <a:rPr lang="en-US" altLang="zh-CN" b="1" dirty="0"/>
              <a:t>23 RFID tags.</a:t>
            </a:r>
          </a:p>
          <a:p>
            <a:endParaRPr lang="en-US" altLang="zh-CN" dirty="0"/>
          </a:p>
          <a:p>
            <a:r>
              <a:rPr lang="en-US" altLang="zh-CN" b="1" dirty="0"/>
              <a:t>9 Wi-Fi</a:t>
            </a:r>
            <a:r>
              <a:rPr lang="en-US" altLang="zh-CN" dirty="0"/>
              <a:t>.</a:t>
            </a:r>
          </a:p>
          <a:p>
            <a:endParaRPr lang="en-US" altLang="zh-CN" dirty="0"/>
          </a:p>
          <a:p>
            <a:r>
              <a:rPr lang="en-US" altLang="zh-CN" b="1" dirty="0"/>
              <a:t>1 millimeter-wave radar</a:t>
            </a:r>
            <a:r>
              <a:rPr lang="en-US" altLang="zh-CN" dirty="0"/>
              <a:t> functioning in the 60-64GHz range.</a:t>
            </a:r>
          </a:p>
          <a:p>
            <a:endParaRPr lang="en-US" altLang="zh-CN" dirty="0"/>
          </a:p>
          <a:p>
            <a:r>
              <a:rPr lang="en-US" altLang="zh-CN" b="1" dirty="0"/>
              <a:t>1 Azure Kinect</a:t>
            </a:r>
            <a:r>
              <a:rPr lang="en-US" altLang="zh-CN" dirty="0"/>
              <a:t>, which captures RGB, depth, and infrared data.</a:t>
            </a:r>
          </a:p>
          <a:p>
            <a:endParaRPr lang="en-US" altLang="zh-CN" dirty="0"/>
          </a:p>
          <a:p>
            <a:r>
              <a:rPr lang="en-US" altLang="zh-CN" dirty="0"/>
              <a:t>The combination of these modalities enriches the dataset, providing a comprehensive basis for action recognition and analysis in indoor environments.</a:t>
            </a:r>
          </a:p>
        </p:txBody>
      </p:sp>
      <p:sp>
        <p:nvSpPr>
          <p:cNvPr id="4" name="灯片编号占位符 3"/>
          <p:cNvSpPr>
            <a:spLocks noGrp="1"/>
          </p:cNvSpPr>
          <p:nvPr>
            <p:ph type="sldNum" sz="quarter" idx="5"/>
          </p:nvPr>
        </p:nvSpPr>
        <p:spPr/>
        <p:txBody>
          <a:bodyPr/>
          <a:lstStyle/>
          <a:p>
            <a:fld id="{417AC64F-A1D7-4CCF-B7BE-6B69B3945C12}" type="slidenum">
              <a:rPr lang="zh-CN" altLang="en-US" smtClean="0"/>
              <a:t>8</a:t>
            </a:fld>
            <a:endParaRPr lang="zh-CN" altLang="en-US"/>
          </a:p>
        </p:txBody>
      </p:sp>
    </p:spTree>
    <p:extLst>
      <p:ext uri="{BB962C8B-B14F-4D97-AF65-F5344CB8AC3E}">
        <p14:creationId xmlns:p14="http://schemas.microsoft.com/office/powerpoint/2010/main" val="971547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XRF55 dataset comprises a total of 39 subjects engaging in 4 different scenes, covering 55 distinct action classes, with each action being repeated 20 times. </a:t>
            </a:r>
          </a:p>
          <a:p>
            <a:endParaRPr lang="en-US" altLang="zh-CN" dirty="0"/>
          </a:p>
          <a:p>
            <a:r>
              <a:rPr lang="en-US" altLang="zh-CN" dirty="0"/>
              <a:t>This leads to an impressive total of </a:t>
            </a:r>
            <a:r>
              <a:rPr lang="en-US" altLang="zh-CN" b="1" dirty="0"/>
              <a:t>42,900 samples</a:t>
            </a:r>
            <a:r>
              <a:rPr lang="en-US" altLang="zh-CN" dirty="0"/>
              <a:t>, amounting to over </a:t>
            </a:r>
            <a:r>
              <a:rPr lang="en-US" altLang="zh-CN" b="1" dirty="0"/>
              <a:t>59 hours</a:t>
            </a:r>
            <a:r>
              <a:rPr lang="en-US" altLang="zh-CN" dirty="0"/>
              <a:t> of effective action duration.</a:t>
            </a:r>
          </a:p>
          <a:p>
            <a:endParaRPr lang="en-US" altLang="zh-CN" dirty="0"/>
          </a:p>
          <a:p>
            <a:r>
              <a:rPr lang="en-US" altLang="zh-CN" dirty="0"/>
              <a:t>Compared to existing open-sourced or non-open-sourced RF work, XRF55 has good advantages in the number of action classes, number of samples, duration, and diversity of sensing modalities</a:t>
            </a:r>
          </a:p>
          <a:p>
            <a:endParaRPr lang="en-US" altLang="zh-CN" dirty="0"/>
          </a:p>
          <a:p>
            <a:r>
              <a:rPr lang="en-US" altLang="zh-CN" dirty="0"/>
              <a:t>In terms of data volume, the raw RF data collected amounts to </a:t>
            </a:r>
            <a:r>
              <a:rPr lang="en-US" altLang="zh-CN" b="1" dirty="0"/>
              <a:t>3TB</a:t>
            </a:r>
            <a:r>
              <a:rPr lang="en-US" altLang="zh-CN" dirty="0"/>
              <a:t>, and after preprocessing, it is reduced to </a:t>
            </a:r>
            <a:r>
              <a:rPr lang="en-US" altLang="zh-CN" b="1" dirty="0"/>
              <a:t>180GB</a:t>
            </a:r>
            <a:r>
              <a:rPr lang="en-US" altLang="zh-CN" dirty="0"/>
              <a:t>, making it more manageable for researchers.</a:t>
            </a:r>
          </a:p>
          <a:p>
            <a:endParaRPr lang="en-US" altLang="zh-CN" dirty="0"/>
          </a:p>
          <a:p>
            <a:r>
              <a:rPr lang="en-US" altLang="zh-CN" dirty="0"/>
              <a:t>Importantly, all components of the XRF55 dataset are </a:t>
            </a:r>
            <a:r>
              <a:rPr lang="en-US" altLang="zh-CN" b="1" dirty="0"/>
              <a:t>open-sourced</a:t>
            </a:r>
            <a:r>
              <a:rPr lang="en-US" altLang="zh-CN" dirty="0"/>
              <a:t>, ensuring accessibility for researchers and developers in the community. </a:t>
            </a:r>
            <a:endParaRPr lang="zh-CN" altLang="en-US" dirty="0"/>
          </a:p>
        </p:txBody>
      </p:sp>
      <p:sp>
        <p:nvSpPr>
          <p:cNvPr id="4" name="灯片编号占位符 3"/>
          <p:cNvSpPr>
            <a:spLocks noGrp="1"/>
          </p:cNvSpPr>
          <p:nvPr>
            <p:ph type="sldNum" sz="quarter" idx="5"/>
          </p:nvPr>
        </p:nvSpPr>
        <p:spPr/>
        <p:txBody>
          <a:bodyPr/>
          <a:lstStyle/>
          <a:p>
            <a:fld id="{417AC64F-A1D7-4CCF-B7BE-6B69B3945C12}" type="slidenum">
              <a:rPr lang="zh-CN" altLang="en-US" smtClean="0"/>
              <a:t>9</a:t>
            </a:fld>
            <a:endParaRPr lang="zh-CN" altLang="en-US"/>
          </a:p>
        </p:txBody>
      </p:sp>
    </p:spTree>
    <p:extLst>
      <p:ext uri="{BB962C8B-B14F-4D97-AF65-F5344CB8AC3E}">
        <p14:creationId xmlns:p14="http://schemas.microsoft.com/office/powerpoint/2010/main" val="1897134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F457B-5391-4FFE-8162-593E331027C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EBF65F6-4C21-4841-89C3-0AB083B8B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BCAF129-A79F-46CF-A2A6-730505B54A34}"/>
              </a:ext>
            </a:extLst>
          </p:cNvPr>
          <p:cNvSpPr>
            <a:spLocks noGrp="1"/>
          </p:cNvSpPr>
          <p:nvPr>
            <p:ph type="dt" sz="half" idx="10"/>
          </p:nvPr>
        </p:nvSpPr>
        <p:spPr/>
        <p:txBody>
          <a:bodyPr/>
          <a:lstStyle/>
          <a:p>
            <a:fld id="{EE51AA48-196C-4114-A11B-10996F491B61}" type="datetime1">
              <a:rPr lang="zh-CN" altLang="en-US" smtClean="0"/>
              <a:t>2024/10/7</a:t>
            </a:fld>
            <a:endParaRPr lang="zh-CN" altLang="en-US"/>
          </a:p>
        </p:txBody>
      </p:sp>
      <p:sp>
        <p:nvSpPr>
          <p:cNvPr id="5" name="页脚占位符 4">
            <a:extLst>
              <a:ext uri="{FF2B5EF4-FFF2-40B4-BE49-F238E27FC236}">
                <a16:creationId xmlns:a16="http://schemas.microsoft.com/office/drawing/2014/main" id="{D3DC6B9F-5C46-4980-A00B-DB391BAC50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761FE3-C263-4BFB-9ACE-ABDC5F3F45EC}"/>
              </a:ext>
            </a:extLst>
          </p:cNvPr>
          <p:cNvSpPr>
            <a:spLocks noGrp="1"/>
          </p:cNvSpPr>
          <p:nvPr>
            <p:ph type="sldNum" sz="quarter" idx="12"/>
          </p:nvPr>
        </p:nvSpPr>
        <p:spPr/>
        <p:txBody>
          <a:body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67739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BF60C-CB22-4DB1-9AEB-8614B03FCF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633895C-C1AA-41A8-90FA-53AA9CE8BA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F51CCC-9466-4E7F-9445-6C781D995A14}"/>
              </a:ext>
            </a:extLst>
          </p:cNvPr>
          <p:cNvSpPr>
            <a:spLocks noGrp="1"/>
          </p:cNvSpPr>
          <p:nvPr>
            <p:ph type="dt" sz="half" idx="10"/>
          </p:nvPr>
        </p:nvSpPr>
        <p:spPr/>
        <p:txBody>
          <a:bodyPr/>
          <a:lstStyle/>
          <a:p>
            <a:fld id="{90B0A56D-3BAF-46DB-9061-23A42AD575E4}" type="datetime1">
              <a:rPr lang="zh-CN" altLang="en-US" smtClean="0"/>
              <a:t>2024/10/7</a:t>
            </a:fld>
            <a:endParaRPr lang="zh-CN" altLang="en-US"/>
          </a:p>
        </p:txBody>
      </p:sp>
      <p:sp>
        <p:nvSpPr>
          <p:cNvPr id="5" name="页脚占位符 4">
            <a:extLst>
              <a:ext uri="{FF2B5EF4-FFF2-40B4-BE49-F238E27FC236}">
                <a16:creationId xmlns:a16="http://schemas.microsoft.com/office/drawing/2014/main" id="{F5E7CAB5-4DC8-4FCC-AB12-B318F7E9CC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316037-D39F-408A-8107-375BB2A644C7}"/>
              </a:ext>
            </a:extLst>
          </p:cNvPr>
          <p:cNvSpPr>
            <a:spLocks noGrp="1"/>
          </p:cNvSpPr>
          <p:nvPr>
            <p:ph type="sldNum" sz="quarter" idx="12"/>
          </p:nvPr>
        </p:nvSpPr>
        <p:spPr/>
        <p:txBody>
          <a:body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51550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6AFD0D-1E42-4784-8959-624D1ED14DD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EDC7501-8057-42CC-93A4-CB951DB04B2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BEBFAC-A07C-40DB-A871-5D7166229EC1}"/>
              </a:ext>
            </a:extLst>
          </p:cNvPr>
          <p:cNvSpPr>
            <a:spLocks noGrp="1"/>
          </p:cNvSpPr>
          <p:nvPr>
            <p:ph type="dt" sz="half" idx="10"/>
          </p:nvPr>
        </p:nvSpPr>
        <p:spPr/>
        <p:txBody>
          <a:bodyPr/>
          <a:lstStyle/>
          <a:p>
            <a:fld id="{FFB85088-F239-4085-A296-F3BF8AA5FACA}" type="datetime1">
              <a:rPr lang="zh-CN" altLang="en-US" smtClean="0"/>
              <a:t>2024/10/7</a:t>
            </a:fld>
            <a:endParaRPr lang="zh-CN" altLang="en-US"/>
          </a:p>
        </p:txBody>
      </p:sp>
      <p:sp>
        <p:nvSpPr>
          <p:cNvPr id="5" name="页脚占位符 4">
            <a:extLst>
              <a:ext uri="{FF2B5EF4-FFF2-40B4-BE49-F238E27FC236}">
                <a16:creationId xmlns:a16="http://schemas.microsoft.com/office/drawing/2014/main" id="{D23D2207-CD90-4547-B696-9B6B038938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CF71BC-181E-4238-8EE2-212CB020BA12}"/>
              </a:ext>
            </a:extLst>
          </p:cNvPr>
          <p:cNvSpPr>
            <a:spLocks noGrp="1"/>
          </p:cNvSpPr>
          <p:nvPr>
            <p:ph type="sldNum" sz="quarter" idx="12"/>
          </p:nvPr>
        </p:nvSpPr>
        <p:spPr/>
        <p:txBody>
          <a:body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1195578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493B1-8014-4EC7-9097-F6E89FE166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585A44-ACB7-4F41-BE96-F4BAE197B5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8415AFD-FDE9-427F-84AA-49D4B29379FA}"/>
              </a:ext>
            </a:extLst>
          </p:cNvPr>
          <p:cNvSpPr>
            <a:spLocks noGrp="1"/>
          </p:cNvSpPr>
          <p:nvPr>
            <p:ph type="dt" sz="half" idx="10"/>
          </p:nvPr>
        </p:nvSpPr>
        <p:spPr/>
        <p:txBody>
          <a:bodyPr/>
          <a:lstStyle/>
          <a:p>
            <a:fld id="{A6427FC0-53CB-4C66-84B1-29CA09FB801E}" type="datetime1">
              <a:rPr lang="zh-CN" altLang="en-US" smtClean="0"/>
              <a:t>2024/10/7</a:t>
            </a:fld>
            <a:endParaRPr lang="zh-CN" altLang="en-US"/>
          </a:p>
        </p:txBody>
      </p:sp>
      <p:sp>
        <p:nvSpPr>
          <p:cNvPr id="5" name="页脚占位符 4">
            <a:extLst>
              <a:ext uri="{FF2B5EF4-FFF2-40B4-BE49-F238E27FC236}">
                <a16:creationId xmlns:a16="http://schemas.microsoft.com/office/drawing/2014/main" id="{9D0DED10-487E-447E-9AFC-472782E0FB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BECA8E-75EF-480A-9708-976B338FF156}"/>
              </a:ext>
            </a:extLst>
          </p:cNvPr>
          <p:cNvSpPr>
            <a:spLocks noGrp="1"/>
          </p:cNvSpPr>
          <p:nvPr>
            <p:ph type="sldNum" sz="quarter" idx="12"/>
          </p:nvPr>
        </p:nvSpPr>
        <p:spPr/>
        <p:txBody>
          <a:body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308951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7592D-B4E4-441E-8779-29420390434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DC7CEE8-A345-44E2-A7B4-3DD218E155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A15FA51-81C1-4AAF-8408-BC43594E75F8}"/>
              </a:ext>
            </a:extLst>
          </p:cNvPr>
          <p:cNvSpPr>
            <a:spLocks noGrp="1"/>
          </p:cNvSpPr>
          <p:nvPr>
            <p:ph type="dt" sz="half" idx="10"/>
          </p:nvPr>
        </p:nvSpPr>
        <p:spPr/>
        <p:txBody>
          <a:bodyPr/>
          <a:lstStyle/>
          <a:p>
            <a:fld id="{5D8F169E-56B9-424B-8794-4E8A6B6D2D25}" type="datetime1">
              <a:rPr lang="zh-CN" altLang="en-US" smtClean="0"/>
              <a:t>2024/10/7</a:t>
            </a:fld>
            <a:endParaRPr lang="zh-CN" altLang="en-US"/>
          </a:p>
        </p:txBody>
      </p:sp>
      <p:sp>
        <p:nvSpPr>
          <p:cNvPr id="5" name="页脚占位符 4">
            <a:extLst>
              <a:ext uri="{FF2B5EF4-FFF2-40B4-BE49-F238E27FC236}">
                <a16:creationId xmlns:a16="http://schemas.microsoft.com/office/drawing/2014/main" id="{2ED32CE9-4A7B-46CD-9D77-999A007059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0FC03C-2E39-4984-9246-125017E2D02C}"/>
              </a:ext>
            </a:extLst>
          </p:cNvPr>
          <p:cNvSpPr>
            <a:spLocks noGrp="1"/>
          </p:cNvSpPr>
          <p:nvPr>
            <p:ph type="sldNum" sz="quarter" idx="12"/>
          </p:nvPr>
        </p:nvSpPr>
        <p:spPr/>
        <p:txBody>
          <a:body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1466307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AE37D-009C-4808-9D97-C2110828CB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009C89-1D6D-4A6C-A3F7-77118020251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2A9467D-6979-4A88-8F31-DF32B04722B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A7C34EB-CC30-4322-9C0F-4D31E4FFD8F2}"/>
              </a:ext>
            </a:extLst>
          </p:cNvPr>
          <p:cNvSpPr>
            <a:spLocks noGrp="1"/>
          </p:cNvSpPr>
          <p:nvPr>
            <p:ph type="dt" sz="half" idx="10"/>
          </p:nvPr>
        </p:nvSpPr>
        <p:spPr/>
        <p:txBody>
          <a:bodyPr/>
          <a:lstStyle/>
          <a:p>
            <a:fld id="{CAD9CD58-A81A-4723-A748-05C8073A0FCA}" type="datetime1">
              <a:rPr lang="zh-CN" altLang="en-US" smtClean="0"/>
              <a:t>2024/10/7</a:t>
            </a:fld>
            <a:endParaRPr lang="zh-CN" altLang="en-US"/>
          </a:p>
        </p:txBody>
      </p:sp>
      <p:sp>
        <p:nvSpPr>
          <p:cNvPr id="6" name="页脚占位符 5">
            <a:extLst>
              <a:ext uri="{FF2B5EF4-FFF2-40B4-BE49-F238E27FC236}">
                <a16:creationId xmlns:a16="http://schemas.microsoft.com/office/drawing/2014/main" id="{7833B718-B03F-4217-84E1-92C56B78CB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9E036A-40B1-424B-8698-5AB71737E306}"/>
              </a:ext>
            </a:extLst>
          </p:cNvPr>
          <p:cNvSpPr>
            <a:spLocks noGrp="1"/>
          </p:cNvSpPr>
          <p:nvPr>
            <p:ph type="sldNum" sz="quarter" idx="12"/>
          </p:nvPr>
        </p:nvSpPr>
        <p:spPr/>
        <p:txBody>
          <a:body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3761137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AB59E-EDBB-43C5-A718-1F39D4698CC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B60127-ADE8-431A-8FC2-763414215A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589070B-5ED5-48E0-A5FB-AE5FEC18560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6B3BBD1-ADB0-4075-822C-4103B69AFF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000C4E4-F0F3-4534-8829-8DF61EC5A2F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26AF250-072B-4666-81C7-F99236B200B8}"/>
              </a:ext>
            </a:extLst>
          </p:cNvPr>
          <p:cNvSpPr>
            <a:spLocks noGrp="1"/>
          </p:cNvSpPr>
          <p:nvPr>
            <p:ph type="dt" sz="half" idx="10"/>
          </p:nvPr>
        </p:nvSpPr>
        <p:spPr/>
        <p:txBody>
          <a:bodyPr/>
          <a:lstStyle/>
          <a:p>
            <a:fld id="{FA002AD2-608B-4EB3-AEFE-7C7691CD50E8}" type="datetime1">
              <a:rPr lang="zh-CN" altLang="en-US" smtClean="0"/>
              <a:t>2024/10/7</a:t>
            </a:fld>
            <a:endParaRPr lang="zh-CN" altLang="en-US"/>
          </a:p>
        </p:txBody>
      </p:sp>
      <p:sp>
        <p:nvSpPr>
          <p:cNvPr id="8" name="页脚占位符 7">
            <a:extLst>
              <a:ext uri="{FF2B5EF4-FFF2-40B4-BE49-F238E27FC236}">
                <a16:creationId xmlns:a16="http://schemas.microsoft.com/office/drawing/2014/main" id="{CE54BBC4-32ED-4105-9AAA-D1117801809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8B9332E-CDDC-4586-89CF-1AF769AAF7A8}"/>
              </a:ext>
            </a:extLst>
          </p:cNvPr>
          <p:cNvSpPr>
            <a:spLocks noGrp="1"/>
          </p:cNvSpPr>
          <p:nvPr>
            <p:ph type="sldNum" sz="quarter" idx="12"/>
          </p:nvPr>
        </p:nvSpPr>
        <p:spPr/>
        <p:txBody>
          <a:body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1278009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146AA-1D59-4888-BB37-D8EEA98BB2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0E0A98-11B6-4E81-89D0-A97E0B4ECA25}"/>
              </a:ext>
            </a:extLst>
          </p:cNvPr>
          <p:cNvSpPr>
            <a:spLocks noGrp="1"/>
          </p:cNvSpPr>
          <p:nvPr>
            <p:ph type="dt" sz="half" idx="10"/>
          </p:nvPr>
        </p:nvSpPr>
        <p:spPr/>
        <p:txBody>
          <a:bodyPr/>
          <a:lstStyle/>
          <a:p>
            <a:fld id="{C7868289-F21B-4A86-9F55-B56AF5F107AE}" type="datetime1">
              <a:rPr lang="zh-CN" altLang="en-US" smtClean="0"/>
              <a:t>2024/10/7</a:t>
            </a:fld>
            <a:endParaRPr lang="zh-CN" altLang="en-US"/>
          </a:p>
        </p:txBody>
      </p:sp>
      <p:sp>
        <p:nvSpPr>
          <p:cNvPr id="4" name="页脚占位符 3">
            <a:extLst>
              <a:ext uri="{FF2B5EF4-FFF2-40B4-BE49-F238E27FC236}">
                <a16:creationId xmlns:a16="http://schemas.microsoft.com/office/drawing/2014/main" id="{DBE6DAE5-03BA-4D66-9B91-28ECB1A7CF6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7B5D327-5043-4299-83C0-86B9E8B83E92}"/>
              </a:ext>
            </a:extLst>
          </p:cNvPr>
          <p:cNvSpPr>
            <a:spLocks noGrp="1"/>
          </p:cNvSpPr>
          <p:nvPr>
            <p:ph type="sldNum" sz="quarter" idx="12"/>
          </p:nvPr>
        </p:nvSpPr>
        <p:spPr/>
        <p:txBody>
          <a:body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2219515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21DF55-D925-4E3E-B426-55B6FB36188D}"/>
              </a:ext>
            </a:extLst>
          </p:cNvPr>
          <p:cNvSpPr>
            <a:spLocks noGrp="1"/>
          </p:cNvSpPr>
          <p:nvPr>
            <p:ph type="dt" sz="half" idx="10"/>
          </p:nvPr>
        </p:nvSpPr>
        <p:spPr/>
        <p:txBody>
          <a:bodyPr/>
          <a:lstStyle/>
          <a:p>
            <a:fld id="{1590C246-9BA0-483A-B667-638BB8FC5C39}" type="datetime1">
              <a:rPr lang="zh-CN" altLang="en-US" smtClean="0"/>
              <a:t>2024/10/7</a:t>
            </a:fld>
            <a:endParaRPr lang="zh-CN" altLang="en-US"/>
          </a:p>
        </p:txBody>
      </p:sp>
      <p:sp>
        <p:nvSpPr>
          <p:cNvPr id="3" name="页脚占位符 2">
            <a:extLst>
              <a:ext uri="{FF2B5EF4-FFF2-40B4-BE49-F238E27FC236}">
                <a16:creationId xmlns:a16="http://schemas.microsoft.com/office/drawing/2014/main" id="{3AADEB6D-96D9-425C-86AE-44EDCBA3421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E9EF8F-1068-4F24-991C-10A6198C1AF2}"/>
              </a:ext>
            </a:extLst>
          </p:cNvPr>
          <p:cNvSpPr>
            <a:spLocks noGrp="1"/>
          </p:cNvSpPr>
          <p:nvPr>
            <p:ph type="sldNum" sz="quarter" idx="12"/>
          </p:nvPr>
        </p:nvSpPr>
        <p:spPr/>
        <p:txBody>
          <a:body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281112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B929D-DB92-4DB7-BDB0-DB2E33AD339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CD712E-796F-4305-8A51-AED5EA6BE0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55C8D0A-87F1-46E3-B611-8B8B57BFE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C30260D-5A83-4E9B-8458-441B9BC9D12E}"/>
              </a:ext>
            </a:extLst>
          </p:cNvPr>
          <p:cNvSpPr>
            <a:spLocks noGrp="1"/>
          </p:cNvSpPr>
          <p:nvPr>
            <p:ph type="dt" sz="half" idx="10"/>
          </p:nvPr>
        </p:nvSpPr>
        <p:spPr/>
        <p:txBody>
          <a:bodyPr/>
          <a:lstStyle/>
          <a:p>
            <a:fld id="{163407BD-F8A0-498F-868D-C0BBF172679B}" type="datetime1">
              <a:rPr lang="zh-CN" altLang="en-US" smtClean="0"/>
              <a:t>2024/10/7</a:t>
            </a:fld>
            <a:endParaRPr lang="zh-CN" altLang="en-US"/>
          </a:p>
        </p:txBody>
      </p:sp>
      <p:sp>
        <p:nvSpPr>
          <p:cNvPr id="6" name="页脚占位符 5">
            <a:extLst>
              <a:ext uri="{FF2B5EF4-FFF2-40B4-BE49-F238E27FC236}">
                <a16:creationId xmlns:a16="http://schemas.microsoft.com/office/drawing/2014/main" id="{7054B49E-80D1-40A9-8D3F-27875799D3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7787D5-FEC9-423C-B227-FA6FB0F9ACD6}"/>
              </a:ext>
            </a:extLst>
          </p:cNvPr>
          <p:cNvSpPr>
            <a:spLocks noGrp="1"/>
          </p:cNvSpPr>
          <p:nvPr>
            <p:ph type="sldNum" sz="quarter" idx="12"/>
          </p:nvPr>
        </p:nvSpPr>
        <p:spPr/>
        <p:txBody>
          <a:body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2616901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84CA4-8EAE-4D2B-9ACD-284583E98F6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D1E8A5D-6AE8-4C1F-A58D-541AEF4D58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CFD554-4F46-48CE-8837-3BA9ADB00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8F83F86-B1A7-437E-BFE7-DAC78A59D6ED}"/>
              </a:ext>
            </a:extLst>
          </p:cNvPr>
          <p:cNvSpPr>
            <a:spLocks noGrp="1"/>
          </p:cNvSpPr>
          <p:nvPr>
            <p:ph type="dt" sz="half" idx="10"/>
          </p:nvPr>
        </p:nvSpPr>
        <p:spPr/>
        <p:txBody>
          <a:bodyPr/>
          <a:lstStyle/>
          <a:p>
            <a:fld id="{2AE5257E-63F1-423B-A803-59B95DDEF916}" type="datetime1">
              <a:rPr lang="zh-CN" altLang="en-US" smtClean="0"/>
              <a:t>2024/10/7</a:t>
            </a:fld>
            <a:endParaRPr lang="zh-CN" altLang="en-US"/>
          </a:p>
        </p:txBody>
      </p:sp>
      <p:sp>
        <p:nvSpPr>
          <p:cNvPr id="6" name="页脚占位符 5">
            <a:extLst>
              <a:ext uri="{FF2B5EF4-FFF2-40B4-BE49-F238E27FC236}">
                <a16:creationId xmlns:a16="http://schemas.microsoft.com/office/drawing/2014/main" id="{F6A4A2F7-CD99-4500-B816-6CD7AC27B5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12E16D-0206-44ED-9C90-BA767D857D5A}"/>
              </a:ext>
            </a:extLst>
          </p:cNvPr>
          <p:cNvSpPr>
            <a:spLocks noGrp="1"/>
          </p:cNvSpPr>
          <p:nvPr>
            <p:ph type="sldNum" sz="quarter" idx="12"/>
          </p:nvPr>
        </p:nvSpPr>
        <p:spPr/>
        <p:txBody>
          <a:body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2667512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96B3162-F79C-4DAC-B4D1-2BB8945041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B9102CB-244B-4E23-AFEF-1E4B79D08C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51AFF7-EE32-4633-9EF7-29286EDDE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73620-A0FF-46B9-A217-9F50E3427EEC}" type="datetime1">
              <a:rPr lang="zh-CN" altLang="en-US" smtClean="0"/>
              <a:t>2024/10/7</a:t>
            </a:fld>
            <a:endParaRPr lang="zh-CN" altLang="en-US"/>
          </a:p>
        </p:txBody>
      </p:sp>
      <p:sp>
        <p:nvSpPr>
          <p:cNvPr id="5" name="页脚占位符 4">
            <a:extLst>
              <a:ext uri="{FF2B5EF4-FFF2-40B4-BE49-F238E27FC236}">
                <a16:creationId xmlns:a16="http://schemas.microsoft.com/office/drawing/2014/main" id="{D7EBDADB-2A83-4260-A88B-4BC008800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3CF10CF-C392-42A3-AF8B-43D7672F6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2E744-FD97-4603-A10C-8BDD2F9425C4}" type="slidenum">
              <a:rPr lang="zh-CN" altLang="en-US" smtClean="0"/>
              <a:t>‹#›</a:t>
            </a:fld>
            <a:endParaRPr lang="zh-CN" altLang="en-US"/>
          </a:p>
        </p:txBody>
      </p:sp>
    </p:spTree>
    <p:extLst>
      <p:ext uri="{BB962C8B-B14F-4D97-AF65-F5344CB8AC3E}">
        <p14:creationId xmlns:p14="http://schemas.microsoft.com/office/powerpoint/2010/main" val="131112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feynmanw@xjtu.edu.cn"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7F73645-6FE8-4D6C-BE16-3B24FEED3A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922" y="128978"/>
            <a:ext cx="2233794" cy="598338"/>
          </a:xfrm>
          <a:prstGeom prst="rect">
            <a:avLst/>
          </a:prstGeom>
        </p:spPr>
      </p:pic>
      <p:pic>
        <p:nvPicPr>
          <p:cNvPr id="5" name="图片 4">
            <a:extLst>
              <a:ext uri="{FF2B5EF4-FFF2-40B4-BE49-F238E27FC236}">
                <a16:creationId xmlns:a16="http://schemas.microsoft.com/office/drawing/2014/main" id="{802F18B3-FC49-4295-AC8B-8A059DA514E6}"/>
              </a:ext>
            </a:extLst>
          </p:cNvPr>
          <p:cNvPicPr>
            <a:picLocks noChangeAspect="1"/>
          </p:cNvPicPr>
          <p:nvPr/>
        </p:nvPicPr>
        <p:blipFill>
          <a:blip r:embed="rId4"/>
          <a:stretch>
            <a:fillRect/>
          </a:stretch>
        </p:blipFill>
        <p:spPr>
          <a:xfrm>
            <a:off x="716939" y="2803102"/>
            <a:ext cx="7893661" cy="3671967"/>
          </a:xfrm>
          <a:prstGeom prst="rect">
            <a:avLst/>
          </a:prstGeom>
        </p:spPr>
      </p:pic>
      <p:pic>
        <p:nvPicPr>
          <p:cNvPr id="6" name="图片 5">
            <a:extLst>
              <a:ext uri="{FF2B5EF4-FFF2-40B4-BE49-F238E27FC236}">
                <a16:creationId xmlns:a16="http://schemas.microsoft.com/office/drawing/2014/main" id="{B0955574-CDFC-4638-933A-2F946CD425F9}"/>
              </a:ext>
            </a:extLst>
          </p:cNvPr>
          <p:cNvPicPr>
            <a:picLocks noChangeAspect="1"/>
          </p:cNvPicPr>
          <p:nvPr/>
        </p:nvPicPr>
        <p:blipFill>
          <a:blip r:embed="rId5"/>
          <a:stretch>
            <a:fillRect/>
          </a:stretch>
        </p:blipFill>
        <p:spPr>
          <a:xfrm>
            <a:off x="3480401" y="128978"/>
            <a:ext cx="1994956" cy="551730"/>
          </a:xfrm>
          <a:prstGeom prst="rect">
            <a:avLst/>
          </a:prstGeom>
        </p:spPr>
      </p:pic>
      <p:sp>
        <p:nvSpPr>
          <p:cNvPr id="7" name="矩形 6">
            <a:extLst>
              <a:ext uri="{FF2B5EF4-FFF2-40B4-BE49-F238E27FC236}">
                <a16:creationId xmlns:a16="http://schemas.microsoft.com/office/drawing/2014/main" id="{8511818A-E37D-472B-94D4-754AB8B17782}"/>
              </a:ext>
            </a:extLst>
          </p:cNvPr>
          <p:cNvSpPr/>
          <p:nvPr/>
        </p:nvSpPr>
        <p:spPr>
          <a:xfrm>
            <a:off x="491244" y="807729"/>
            <a:ext cx="6603823" cy="1015663"/>
          </a:xfrm>
          <a:prstGeom prst="rect">
            <a:avLst/>
          </a:prstGeom>
        </p:spPr>
        <p:txBody>
          <a:bodyPr wrap="square">
            <a:spAutoFit/>
          </a:bodyPr>
          <a:lstStyle/>
          <a:p>
            <a:r>
              <a:rPr lang="en-US" altLang="zh-CN" sz="3200" b="1" dirty="0">
                <a:solidFill>
                  <a:schemeClr val="accent1"/>
                </a:solidFill>
                <a:latin typeface="Open Sans"/>
              </a:rPr>
              <a:t>XRF55: </a:t>
            </a:r>
            <a:r>
              <a:rPr lang="en-US" altLang="zh-CN" sz="2800" b="1" dirty="0">
                <a:solidFill>
                  <a:srgbClr val="000000"/>
                </a:solidFill>
                <a:latin typeface="unset"/>
              </a:rPr>
              <a:t>A Radio Frequency Dataset for Human Indoor Action Analysis</a:t>
            </a:r>
            <a:endParaRPr lang="en-US" altLang="zh-CN" sz="2800" b="1" dirty="0">
              <a:solidFill>
                <a:srgbClr val="000000"/>
              </a:solidFill>
              <a:latin typeface="Open Sans"/>
            </a:endParaRPr>
          </a:p>
        </p:txBody>
      </p:sp>
      <p:pic>
        <p:nvPicPr>
          <p:cNvPr id="8" name="图片 7">
            <a:extLst>
              <a:ext uri="{FF2B5EF4-FFF2-40B4-BE49-F238E27FC236}">
                <a16:creationId xmlns:a16="http://schemas.microsoft.com/office/drawing/2014/main" id="{AC6DEAD4-A9B2-416A-BDEE-83839204A5EC}"/>
              </a:ext>
            </a:extLst>
          </p:cNvPr>
          <p:cNvPicPr>
            <a:picLocks noChangeAspect="1"/>
          </p:cNvPicPr>
          <p:nvPr/>
        </p:nvPicPr>
        <p:blipFill>
          <a:blip r:embed="rId6"/>
          <a:stretch>
            <a:fillRect/>
          </a:stretch>
        </p:blipFill>
        <p:spPr>
          <a:xfrm>
            <a:off x="7998086" y="631683"/>
            <a:ext cx="3577992" cy="1072990"/>
          </a:xfrm>
          <a:prstGeom prst="rect">
            <a:avLst/>
          </a:prstGeom>
        </p:spPr>
      </p:pic>
      <p:pic>
        <p:nvPicPr>
          <p:cNvPr id="10" name="图片 9">
            <a:extLst>
              <a:ext uri="{FF2B5EF4-FFF2-40B4-BE49-F238E27FC236}">
                <a16:creationId xmlns:a16="http://schemas.microsoft.com/office/drawing/2014/main" id="{5A948D5F-3462-4B2F-B756-959F70B03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3988" y="2566484"/>
            <a:ext cx="1994956" cy="1994956"/>
          </a:xfrm>
          <a:prstGeom prst="rect">
            <a:avLst/>
          </a:prstGeom>
        </p:spPr>
      </p:pic>
      <p:sp>
        <p:nvSpPr>
          <p:cNvPr id="12" name="矩形 11">
            <a:extLst>
              <a:ext uri="{FF2B5EF4-FFF2-40B4-BE49-F238E27FC236}">
                <a16:creationId xmlns:a16="http://schemas.microsoft.com/office/drawing/2014/main" id="{6505FE32-3C12-4ABF-A8AE-BF366B5C4BE6}"/>
              </a:ext>
            </a:extLst>
          </p:cNvPr>
          <p:cNvSpPr/>
          <p:nvPr/>
        </p:nvSpPr>
        <p:spPr>
          <a:xfrm>
            <a:off x="615922" y="1880719"/>
            <a:ext cx="5557429" cy="685765"/>
          </a:xfrm>
          <a:prstGeom prst="rect">
            <a:avLst/>
          </a:prstGeom>
        </p:spPr>
        <p:txBody>
          <a:bodyPr wrap="square">
            <a:spAutoFit/>
          </a:bodyPr>
          <a:lstStyle/>
          <a:p>
            <a:pPr>
              <a:lnSpc>
                <a:spcPct val="125000"/>
              </a:lnSpc>
            </a:pPr>
            <a:r>
              <a:rPr lang="en-US" altLang="zh-CN" sz="1600" b="1" dirty="0"/>
              <a:t>Fei Wang*, </a:t>
            </a:r>
            <a:r>
              <a:rPr lang="en-US" altLang="zh-CN" sz="1600" dirty="0" err="1"/>
              <a:t>Yizhe</a:t>
            </a:r>
            <a:r>
              <a:rPr lang="en-US" altLang="zh-CN" sz="1600" dirty="0"/>
              <a:t> </a:t>
            </a:r>
            <a:r>
              <a:rPr lang="en-US" altLang="zh-CN" sz="1600" dirty="0" err="1"/>
              <a:t>Lv</a:t>
            </a:r>
            <a:r>
              <a:rPr lang="en-US" altLang="zh-CN" sz="1600" dirty="0"/>
              <a:t>, </a:t>
            </a:r>
            <a:r>
              <a:rPr lang="en-US" altLang="zh-CN" sz="1600" dirty="0" err="1"/>
              <a:t>Mengdie</a:t>
            </a:r>
            <a:r>
              <a:rPr lang="en-US" altLang="zh-CN" sz="1600" dirty="0"/>
              <a:t> Zhu, Han Ding, </a:t>
            </a:r>
            <a:r>
              <a:rPr lang="en-US" altLang="zh-CN" sz="1600" dirty="0" err="1"/>
              <a:t>Jinsong</a:t>
            </a:r>
            <a:r>
              <a:rPr lang="en-US" altLang="zh-CN" sz="1600" dirty="0"/>
              <a:t> Han</a:t>
            </a:r>
          </a:p>
          <a:p>
            <a:pPr>
              <a:lnSpc>
                <a:spcPct val="125000"/>
              </a:lnSpc>
            </a:pPr>
            <a:r>
              <a:rPr lang="en-US" altLang="zh-CN" sz="1600" dirty="0"/>
              <a:t>*Project lead, </a:t>
            </a:r>
            <a:r>
              <a:rPr lang="en-US" altLang="zh-CN" sz="1600" dirty="0">
                <a:hlinkClick r:id="rId8"/>
              </a:rPr>
              <a:t>feynmanw@xjtu.edu.cn</a:t>
            </a:r>
            <a:endParaRPr lang="en-US" altLang="zh-CN" sz="1600" dirty="0"/>
          </a:p>
        </p:txBody>
      </p:sp>
      <p:sp>
        <p:nvSpPr>
          <p:cNvPr id="13" name="矩形 12">
            <a:extLst>
              <a:ext uri="{FF2B5EF4-FFF2-40B4-BE49-F238E27FC236}">
                <a16:creationId xmlns:a16="http://schemas.microsoft.com/office/drawing/2014/main" id="{567379CF-431F-4BEF-81B8-41672FDEC705}"/>
              </a:ext>
            </a:extLst>
          </p:cNvPr>
          <p:cNvSpPr/>
          <p:nvPr/>
        </p:nvSpPr>
        <p:spPr>
          <a:xfrm>
            <a:off x="9340609" y="4322542"/>
            <a:ext cx="2744183" cy="1457963"/>
          </a:xfrm>
          <a:prstGeom prst="rect">
            <a:avLst/>
          </a:prstGeom>
        </p:spPr>
        <p:txBody>
          <a:bodyPr wrap="square">
            <a:spAutoFit/>
          </a:bodyPr>
          <a:lstStyle/>
          <a:p>
            <a:pPr>
              <a:lnSpc>
                <a:spcPct val="125000"/>
              </a:lnSpc>
            </a:pPr>
            <a:r>
              <a:rPr lang="en-US" altLang="zh-CN" sz="1600" b="1" i="1" dirty="0">
                <a:solidFill>
                  <a:schemeClr val="accent1"/>
                </a:solidFill>
              </a:rPr>
              <a:t>: ) scan to access</a:t>
            </a:r>
            <a:endParaRPr lang="en-US" altLang="zh-CN" sz="1600" b="1" dirty="0">
              <a:solidFill>
                <a:schemeClr val="accent1"/>
              </a:solidFill>
            </a:endParaRPr>
          </a:p>
          <a:p>
            <a:pPr>
              <a:lnSpc>
                <a:spcPct val="125000"/>
              </a:lnSpc>
            </a:pPr>
            <a:r>
              <a:rPr lang="en-US" altLang="zh-CN" sz="1400" b="1" dirty="0">
                <a:solidFill>
                  <a:schemeClr val="accent1"/>
                </a:solidFill>
              </a:rPr>
              <a:t>- 55 action classes</a:t>
            </a:r>
          </a:p>
          <a:p>
            <a:pPr>
              <a:lnSpc>
                <a:spcPct val="125000"/>
              </a:lnSpc>
            </a:pPr>
            <a:r>
              <a:rPr lang="en-US" altLang="zh-CN" sz="1400" b="1" dirty="0">
                <a:solidFill>
                  <a:schemeClr val="accent1"/>
                </a:solidFill>
              </a:rPr>
              <a:t>- 42K samples</a:t>
            </a:r>
          </a:p>
          <a:p>
            <a:pPr>
              <a:lnSpc>
                <a:spcPct val="125000"/>
              </a:lnSpc>
            </a:pPr>
            <a:r>
              <a:rPr lang="en-US" altLang="zh-CN" sz="1400" b="1" dirty="0">
                <a:solidFill>
                  <a:schemeClr val="accent1"/>
                </a:solidFill>
              </a:rPr>
              <a:t>- </a:t>
            </a:r>
            <a:r>
              <a:rPr lang="en-US" altLang="zh-CN" sz="1400" b="1" dirty="0">
                <a:solidFill>
                  <a:srgbClr val="FF0000"/>
                </a:solidFill>
              </a:rPr>
              <a:t>Paired</a:t>
            </a:r>
            <a:r>
              <a:rPr lang="en-US" altLang="zh-CN" sz="1400" b="1" dirty="0">
                <a:solidFill>
                  <a:schemeClr val="accent1"/>
                </a:solidFill>
              </a:rPr>
              <a:t> Wi-Fi, mm-wave radar, 23 RFID tags, </a:t>
            </a:r>
            <a:r>
              <a:rPr lang="en-US" altLang="zh-CN" sz="1400" b="1" dirty="0" err="1">
                <a:solidFill>
                  <a:schemeClr val="accent1"/>
                </a:solidFill>
              </a:rPr>
              <a:t>rgb+d+IR</a:t>
            </a:r>
            <a:r>
              <a:rPr lang="en-US" altLang="zh-CN" sz="1400" b="1" dirty="0">
                <a:solidFill>
                  <a:schemeClr val="accent1"/>
                </a:solidFill>
              </a:rPr>
              <a:t> videos</a:t>
            </a:r>
          </a:p>
        </p:txBody>
      </p:sp>
      <p:sp>
        <p:nvSpPr>
          <p:cNvPr id="2" name="灯片编号占位符 1">
            <a:extLst>
              <a:ext uri="{FF2B5EF4-FFF2-40B4-BE49-F238E27FC236}">
                <a16:creationId xmlns:a16="http://schemas.microsoft.com/office/drawing/2014/main" id="{3377C6F5-65DB-493C-8C47-10AEBE311F60}"/>
              </a:ext>
            </a:extLst>
          </p:cNvPr>
          <p:cNvSpPr>
            <a:spLocks noGrp="1"/>
          </p:cNvSpPr>
          <p:nvPr>
            <p:ph type="sldNum" sz="quarter" idx="12"/>
          </p:nvPr>
        </p:nvSpPr>
        <p:spPr/>
        <p:txBody>
          <a:bodyPr/>
          <a:lstStyle/>
          <a:p>
            <a:fld id="{98F2E744-FD97-4603-A10C-8BDD2F9425C4}" type="slidenum">
              <a:rPr lang="zh-CN" altLang="en-US" smtClean="0"/>
              <a:t>1</a:t>
            </a:fld>
            <a:endParaRPr lang="zh-CN" altLang="en-US"/>
          </a:p>
        </p:txBody>
      </p:sp>
    </p:spTree>
    <p:extLst>
      <p:ext uri="{BB962C8B-B14F-4D97-AF65-F5344CB8AC3E}">
        <p14:creationId xmlns:p14="http://schemas.microsoft.com/office/powerpoint/2010/main" val="2902547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24838" y="3791375"/>
            <a:ext cx="7164495" cy="2937193"/>
          </a:xfrm>
          <a:prstGeom prst="rect">
            <a:avLst/>
          </a:prstGeom>
        </p:spPr>
      </p:pic>
      <p:grpSp>
        <p:nvGrpSpPr>
          <p:cNvPr id="6" name="组合 5"/>
          <p:cNvGrpSpPr/>
          <p:nvPr/>
        </p:nvGrpSpPr>
        <p:grpSpPr>
          <a:xfrm>
            <a:off x="7961055" y="4737910"/>
            <a:ext cx="3959694" cy="819516"/>
            <a:chOff x="1038734" y="4848385"/>
            <a:chExt cx="5920319" cy="1285715"/>
          </a:xfrm>
        </p:grpSpPr>
        <p:pic>
          <p:nvPicPr>
            <p:cNvPr id="2" name="图片 1"/>
            <p:cNvPicPr>
              <a:picLocks noChangeAspect="1"/>
            </p:cNvPicPr>
            <p:nvPr/>
          </p:nvPicPr>
          <p:blipFill>
            <a:blip r:embed="rId4"/>
            <a:stretch>
              <a:fillRect/>
            </a:stretch>
          </p:blipFill>
          <p:spPr>
            <a:xfrm>
              <a:off x="1178101" y="4848385"/>
              <a:ext cx="5780952" cy="819048"/>
            </a:xfrm>
            <a:prstGeom prst="rect">
              <a:avLst/>
            </a:prstGeom>
          </p:spPr>
        </p:pic>
        <p:pic>
          <p:nvPicPr>
            <p:cNvPr id="7" name="图片 6"/>
            <p:cNvPicPr>
              <a:picLocks noChangeAspect="1"/>
            </p:cNvPicPr>
            <p:nvPr/>
          </p:nvPicPr>
          <p:blipFill>
            <a:blip r:embed="rId5"/>
            <a:stretch>
              <a:fillRect/>
            </a:stretch>
          </p:blipFill>
          <p:spPr>
            <a:xfrm>
              <a:off x="1038734" y="5667433"/>
              <a:ext cx="3285714" cy="466667"/>
            </a:xfrm>
            <a:prstGeom prst="rect">
              <a:avLst/>
            </a:prstGeom>
          </p:spPr>
        </p:pic>
      </p:grpSp>
      <p:sp>
        <p:nvSpPr>
          <p:cNvPr id="8" name="文本框 7"/>
          <p:cNvSpPr txBox="1"/>
          <p:nvPr/>
        </p:nvSpPr>
        <p:spPr>
          <a:xfrm>
            <a:off x="624838" y="1300574"/>
            <a:ext cx="11477751" cy="2373022"/>
          </a:xfrm>
          <a:prstGeom prst="rect">
            <a:avLst/>
          </a:prstGeom>
          <a:noFill/>
        </p:spPr>
        <p:txBody>
          <a:bodyPr wrap="square" rtlCol="0" anchor="t">
            <a:spAutoFit/>
          </a:bodyPr>
          <a:lstStyle/>
          <a:p>
            <a:pPr marL="342900" indent="-342900">
              <a:lnSpc>
                <a:spcPct val="125000"/>
              </a:lnSpc>
              <a:buFont typeface="Arial" panose="020B0604020202020204" pitchFamily="34" charset="0"/>
              <a:buChar char="•"/>
            </a:pPr>
            <a:r>
              <a:rPr lang="en-US" altLang="zh-CN" sz="2000" dirty="0">
                <a:sym typeface="+mn-ea"/>
              </a:rPr>
              <a:t>Motivation: In the future, there will be multiple modal RF devices entering indoor spaces</a:t>
            </a:r>
            <a:endParaRPr lang="en-US" altLang="zh-CN" sz="2000" dirty="0"/>
          </a:p>
          <a:p>
            <a:pPr marL="342900" indent="-342900">
              <a:lnSpc>
                <a:spcPct val="125000"/>
              </a:lnSpc>
              <a:buFont typeface="Arial" panose="020B0604020202020204" pitchFamily="34" charset="0"/>
              <a:buChar char="•"/>
            </a:pPr>
            <a:r>
              <a:rPr lang="en-US" altLang="zh-CN" sz="2000" dirty="0">
                <a:sym typeface="+mn-ea"/>
              </a:rPr>
              <a:t>Purpose: Each device/modality can operate independently for the cases of others </a:t>
            </a:r>
            <a:r>
              <a:rPr lang="en-US" altLang="zh-CN" sz="2000" dirty="0"/>
              <a:t>non-operational</a:t>
            </a:r>
            <a:endParaRPr lang="en-US" altLang="zh-CN" sz="2000" dirty="0">
              <a:sym typeface="+mn-ea"/>
            </a:endParaRPr>
          </a:p>
          <a:p>
            <a:pPr marL="342900" indent="-342900">
              <a:lnSpc>
                <a:spcPct val="125000"/>
              </a:lnSpc>
              <a:buFont typeface="Arial" panose="020B0604020202020204" pitchFamily="34" charset="0"/>
              <a:buChar char="•"/>
            </a:pPr>
            <a:r>
              <a:rPr lang="en-US" altLang="zh-CN" sz="2000" b="1" dirty="0">
                <a:solidFill>
                  <a:srgbClr val="0070C0"/>
                </a:solidFill>
                <a:sym typeface="+mn-ea"/>
              </a:rPr>
              <a:t>Mutual learning framework</a:t>
            </a:r>
            <a:r>
              <a:rPr lang="en-US" altLang="zh-CN" sz="2000" dirty="0">
                <a:sym typeface="+mn-ea"/>
              </a:rPr>
              <a:t>: </a:t>
            </a:r>
          </a:p>
          <a:p>
            <a:pPr marL="800100" lvl="1" indent="-342900">
              <a:lnSpc>
                <a:spcPct val="125000"/>
              </a:lnSpc>
              <a:buFont typeface="Arial" panose="020B0604020202020204" pitchFamily="34" charset="0"/>
              <a:buChar char="•"/>
            </a:pPr>
            <a:r>
              <a:rPr lang="en-US" altLang="zh-CN" sz="2000" dirty="0">
                <a:sym typeface="+mn-ea"/>
              </a:rPr>
              <a:t>Not teacher-student framework, not modality fusion</a:t>
            </a:r>
          </a:p>
          <a:p>
            <a:pPr marL="800100" lvl="1" indent="-342900">
              <a:lnSpc>
                <a:spcPct val="125000"/>
              </a:lnSpc>
              <a:buFont typeface="Arial" panose="020B0604020202020204" pitchFamily="34" charset="0"/>
              <a:buChar char="•"/>
            </a:pPr>
            <a:r>
              <a:rPr lang="en-US" altLang="zh-CN" sz="2000" dirty="0">
                <a:sym typeface="+mn-ea"/>
              </a:rPr>
              <a:t>But all modalities learns from each other with KL-divergence losses</a:t>
            </a:r>
          </a:p>
          <a:p>
            <a:pPr marL="800100" lvl="1" indent="-342900">
              <a:lnSpc>
                <a:spcPct val="125000"/>
              </a:lnSpc>
              <a:buFont typeface="Arial" panose="020B0604020202020204" pitchFamily="34" charset="0"/>
              <a:buChar char="•"/>
            </a:pPr>
            <a:r>
              <a:rPr lang="en-US" altLang="zh-CN" sz="2000" dirty="0">
                <a:sym typeface="+mn-ea"/>
              </a:rPr>
              <a:t>After learned, every modality can operate independently </a:t>
            </a:r>
          </a:p>
        </p:txBody>
      </p:sp>
      <p:sp>
        <p:nvSpPr>
          <p:cNvPr id="9" name="标题 1">
            <a:extLst>
              <a:ext uri="{FF2B5EF4-FFF2-40B4-BE49-F238E27FC236}">
                <a16:creationId xmlns:a16="http://schemas.microsoft.com/office/drawing/2014/main" id="{E89C7C1B-D2C1-4166-BF53-8F5FB8412788}"/>
              </a:ext>
            </a:extLst>
          </p:cNvPr>
          <p:cNvSpPr txBox="1">
            <a:spLocks/>
          </p:cNvSpPr>
          <p:nvPr/>
        </p:nvSpPr>
        <p:spPr>
          <a:xfrm>
            <a:off x="231649" y="61879"/>
            <a:ext cx="114777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ym typeface="+mn-ea"/>
              </a:rPr>
              <a:t>XRF55 support research on RF modality collaboration</a:t>
            </a:r>
            <a:endParaRPr lang="en-US" altLang="zh-CN" sz="4000" dirty="0"/>
          </a:p>
        </p:txBody>
      </p:sp>
      <p:sp>
        <p:nvSpPr>
          <p:cNvPr id="4" name="灯片编号占位符 3">
            <a:extLst>
              <a:ext uri="{FF2B5EF4-FFF2-40B4-BE49-F238E27FC236}">
                <a16:creationId xmlns:a16="http://schemas.microsoft.com/office/drawing/2014/main" id="{542CB897-4B58-44CF-883B-6E3BFCE01206}"/>
              </a:ext>
            </a:extLst>
          </p:cNvPr>
          <p:cNvSpPr>
            <a:spLocks noGrp="1"/>
          </p:cNvSpPr>
          <p:nvPr>
            <p:ph type="sldNum" sz="quarter" idx="12"/>
          </p:nvPr>
        </p:nvSpPr>
        <p:spPr/>
        <p:txBody>
          <a:bodyPr/>
          <a:lstStyle/>
          <a:p>
            <a:fld id="{98F2E744-FD97-4603-A10C-8BDD2F9425C4}" type="slidenum">
              <a:rPr lang="zh-CN" altLang="en-US" smtClean="0"/>
              <a:t>10</a:t>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A1CF9A9B-01CF-4DF2-8392-6D54AC5FED72}"/>
              </a:ext>
            </a:extLst>
          </p:cNvPr>
          <p:cNvGrpSpPr/>
          <p:nvPr/>
        </p:nvGrpSpPr>
        <p:grpSpPr>
          <a:xfrm>
            <a:off x="5791200" y="2155862"/>
            <a:ext cx="5341049" cy="4264808"/>
            <a:chOff x="5173602" y="1070204"/>
            <a:chExt cx="6333333" cy="5057143"/>
          </a:xfrm>
        </p:grpSpPr>
        <p:pic>
          <p:nvPicPr>
            <p:cNvPr id="6" name="图片 5"/>
            <p:cNvPicPr>
              <a:picLocks noChangeAspect="1"/>
            </p:cNvPicPr>
            <p:nvPr/>
          </p:nvPicPr>
          <p:blipFill>
            <a:blip r:embed="rId3"/>
            <a:stretch>
              <a:fillRect/>
            </a:stretch>
          </p:blipFill>
          <p:spPr>
            <a:xfrm>
              <a:off x="5173602" y="1070204"/>
              <a:ext cx="6333333" cy="5057143"/>
            </a:xfrm>
            <a:prstGeom prst="rect">
              <a:avLst/>
            </a:prstGeom>
          </p:spPr>
        </p:pic>
        <p:sp>
          <p:nvSpPr>
            <p:cNvPr id="8" name="矩形 7"/>
            <p:cNvSpPr/>
            <p:nvPr/>
          </p:nvSpPr>
          <p:spPr>
            <a:xfrm>
              <a:off x="5533886" y="5661530"/>
              <a:ext cx="5866295" cy="39167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A29F161-FE8E-4F68-A750-5FD690ED6441}"/>
                </a:ext>
              </a:extLst>
            </p:cNvPr>
            <p:cNvSpPr/>
            <p:nvPr/>
          </p:nvSpPr>
          <p:spPr>
            <a:xfrm>
              <a:off x="5533886" y="1813844"/>
              <a:ext cx="5866294" cy="29885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a:extLst>
                <a:ext uri="{FF2B5EF4-FFF2-40B4-BE49-F238E27FC236}">
                  <a16:creationId xmlns:a16="http://schemas.microsoft.com/office/drawing/2014/main" id="{877BC9F2-15F2-4D5A-B0D1-23242641FA94}"/>
                </a:ext>
              </a:extLst>
            </p:cNvPr>
            <p:cNvCxnSpPr>
              <a:stCxn id="9" idx="3"/>
              <a:endCxn id="8" idx="3"/>
            </p:cNvCxnSpPr>
            <p:nvPr/>
          </p:nvCxnSpPr>
          <p:spPr>
            <a:xfrm>
              <a:off x="11400180" y="1963273"/>
              <a:ext cx="1" cy="3894096"/>
            </a:xfrm>
            <a:prstGeom prst="bentConnector3">
              <a:avLst>
                <a:gd name="adj1" fmla="val 22860100000"/>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标题 1">
            <a:extLst>
              <a:ext uri="{FF2B5EF4-FFF2-40B4-BE49-F238E27FC236}">
                <a16:creationId xmlns:a16="http://schemas.microsoft.com/office/drawing/2014/main" id="{6FAA085E-FB66-4B81-850F-32B35560EFF5}"/>
              </a:ext>
            </a:extLst>
          </p:cNvPr>
          <p:cNvSpPr txBox="1">
            <a:spLocks/>
          </p:cNvSpPr>
          <p:nvPr/>
        </p:nvSpPr>
        <p:spPr>
          <a:xfrm>
            <a:off x="231649" y="61879"/>
            <a:ext cx="126038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5000"/>
              </a:lnSpc>
            </a:pPr>
            <a:r>
              <a:rPr lang="en-US" altLang="zh-CN" sz="4000" dirty="0">
                <a:sym typeface="+mn-ea"/>
              </a:rPr>
              <a:t>Modality collaboration helps in action recognition</a:t>
            </a:r>
            <a:endParaRPr lang="en-US" altLang="zh-CN" sz="4000" dirty="0"/>
          </a:p>
        </p:txBody>
      </p:sp>
      <p:pic>
        <p:nvPicPr>
          <p:cNvPr id="15" name="图片 14">
            <a:extLst>
              <a:ext uri="{FF2B5EF4-FFF2-40B4-BE49-F238E27FC236}">
                <a16:creationId xmlns:a16="http://schemas.microsoft.com/office/drawing/2014/main" id="{6A6B6020-B980-4980-8E91-B07099EEE698}"/>
              </a:ext>
            </a:extLst>
          </p:cNvPr>
          <p:cNvPicPr>
            <a:picLocks noChangeAspect="1"/>
          </p:cNvPicPr>
          <p:nvPr/>
        </p:nvPicPr>
        <p:blipFill>
          <a:blip r:embed="rId4"/>
          <a:stretch>
            <a:fillRect/>
          </a:stretch>
        </p:blipFill>
        <p:spPr>
          <a:xfrm>
            <a:off x="670284" y="2506256"/>
            <a:ext cx="4973092" cy="4213759"/>
          </a:xfrm>
          <a:prstGeom prst="rect">
            <a:avLst/>
          </a:prstGeom>
        </p:spPr>
      </p:pic>
      <p:sp>
        <p:nvSpPr>
          <p:cNvPr id="18" name="文本框 17">
            <a:extLst>
              <a:ext uri="{FF2B5EF4-FFF2-40B4-BE49-F238E27FC236}">
                <a16:creationId xmlns:a16="http://schemas.microsoft.com/office/drawing/2014/main" id="{584EDFF6-3F0C-4963-96E5-0BEF5FADB0D7}"/>
              </a:ext>
            </a:extLst>
          </p:cNvPr>
          <p:cNvSpPr txBox="1"/>
          <p:nvPr/>
        </p:nvSpPr>
        <p:spPr>
          <a:xfrm>
            <a:off x="670284" y="1240622"/>
            <a:ext cx="9823916" cy="1106200"/>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en-US" altLang="zh-CN" dirty="0">
                <a:latin typeface="+mn-ea"/>
                <a:sym typeface="+mn-ea"/>
              </a:rPr>
              <a:t>RFID: 59.22% -&gt; 64.78% </a:t>
            </a:r>
          </a:p>
          <a:p>
            <a:pPr marL="342900" indent="-342900">
              <a:lnSpc>
                <a:spcPct val="125000"/>
              </a:lnSpc>
              <a:buFont typeface="Arial" panose="020B0604020202020204" pitchFamily="34" charset="0"/>
              <a:buChar char="•"/>
            </a:pPr>
            <a:r>
              <a:rPr lang="en-US" altLang="zh-CN" dirty="0">
                <a:latin typeface="+mn-ea"/>
                <a:sym typeface="+mn-ea"/>
              </a:rPr>
              <a:t>Wi-Fi: 87.26% -&gt; 89.73%</a:t>
            </a:r>
          </a:p>
          <a:p>
            <a:pPr marL="342900" indent="-342900">
              <a:lnSpc>
                <a:spcPct val="125000"/>
              </a:lnSpc>
              <a:buFont typeface="Arial" panose="020B0604020202020204" pitchFamily="34" charset="0"/>
              <a:buChar char="•"/>
            </a:pPr>
            <a:r>
              <a:rPr lang="en-US" altLang="zh-CN" dirty="0" err="1">
                <a:latin typeface="+mn-ea"/>
                <a:sym typeface="+mn-ea"/>
              </a:rPr>
              <a:t>mmWave</a:t>
            </a:r>
            <a:r>
              <a:rPr lang="en-US" altLang="zh-CN" dirty="0">
                <a:latin typeface="+mn-ea"/>
                <a:sym typeface="+mn-ea"/>
              </a:rPr>
              <a:t>: 87.97 -&gt; 89.93%</a:t>
            </a:r>
          </a:p>
        </p:txBody>
      </p:sp>
      <p:sp>
        <p:nvSpPr>
          <p:cNvPr id="2" name="灯片编号占位符 1">
            <a:extLst>
              <a:ext uri="{FF2B5EF4-FFF2-40B4-BE49-F238E27FC236}">
                <a16:creationId xmlns:a16="http://schemas.microsoft.com/office/drawing/2014/main" id="{A8771288-E00E-4803-BD8C-555053A6DE00}"/>
              </a:ext>
            </a:extLst>
          </p:cNvPr>
          <p:cNvSpPr>
            <a:spLocks noGrp="1"/>
          </p:cNvSpPr>
          <p:nvPr>
            <p:ph type="sldNum" sz="quarter" idx="12"/>
          </p:nvPr>
        </p:nvSpPr>
        <p:spPr/>
        <p:txBody>
          <a:bodyPr/>
          <a:lstStyle/>
          <a:p>
            <a:fld id="{98F2E744-FD97-4603-A10C-8BDD2F9425C4}" type="slidenum">
              <a:rPr lang="zh-CN" altLang="en-US" smtClean="0"/>
              <a:t>11</a:t>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89C7C1B-D2C1-4166-BF53-8F5FB8412788}"/>
              </a:ext>
            </a:extLst>
          </p:cNvPr>
          <p:cNvSpPr txBox="1">
            <a:spLocks/>
          </p:cNvSpPr>
          <p:nvPr/>
        </p:nvSpPr>
        <p:spPr>
          <a:xfrm>
            <a:off x="231649" y="61879"/>
            <a:ext cx="119603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ym typeface="+mn-ea"/>
              </a:rPr>
              <a:t>Follow-up work 1: RF-CLIP for zero-shot action recognition</a:t>
            </a:r>
            <a:endParaRPr lang="en-US" altLang="zh-CN" sz="3600" dirty="0"/>
          </a:p>
        </p:txBody>
      </p:sp>
      <p:pic>
        <p:nvPicPr>
          <p:cNvPr id="4" name="图片 3">
            <a:extLst>
              <a:ext uri="{FF2B5EF4-FFF2-40B4-BE49-F238E27FC236}">
                <a16:creationId xmlns:a16="http://schemas.microsoft.com/office/drawing/2014/main" id="{03A3BF9C-FAB9-4843-87E4-501D2028CD99}"/>
              </a:ext>
            </a:extLst>
          </p:cNvPr>
          <p:cNvPicPr>
            <a:picLocks noChangeAspect="1"/>
          </p:cNvPicPr>
          <p:nvPr/>
        </p:nvPicPr>
        <p:blipFill>
          <a:blip r:embed="rId3"/>
          <a:stretch>
            <a:fillRect/>
          </a:stretch>
        </p:blipFill>
        <p:spPr>
          <a:xfrm>
            <a:off x="3542116" y="3072308"/>
            <a:ext cx="4602816" cy="1579296"/>
          </a:xfrm>
          <a:prstGeom prst="rect">
            <a:avLst/>
          </a:prstGeom>
        </p:spPr>
      </p:pic>
      <p:pic>
        <p:nvPicPr>
          <p:cNvPr id="5" name="图片 4">
            <a:extLst>
              <a:ext uri="{FF2B5EF4-FFF2-40B4-BE49-F238E27FC236}">
                <a16:creationId xmlns:a16="http://schemas.microsoft.com/office/drawing/2014/main" id="{5D006615-EF3B-45D6-A4E8-53FD36C59768}"/>
              </a:ext>
            </a:extLst>
          </p:cNvPr>
          <p:cNvPicPr>
            <a:picLocks noChangeAspect="1"/>
          </p:cNvPicPr>
          <p:nvPr/>
        </p:nvPicPr>
        <p:blipFill>
          <a:blip r:embed="rId4"/>
          <a:stretch>
            <a:fillRect/>
          </a:stretch>
        </p:blipFill>
        <p:spPr>
          <a:xfrm>
            <a:off x="1715721" y="3672024"/>
            <a:ext cx="8760558" cy="2974309"/>
          </a:xfrm>
          <a:prstGeom prst="rect">
            <a:avLst/>
          </a:prstGeom>
        </p:spPr>
      </p:pic>
      <p:sp>
        <p:nvSpPr>
          <p:cNvPr id="11" name="文本框 10">
            <a:extLst>
              <a:ext uri="{FF2B5EF4-FFF2-40B4-BE49-F238E27FC236}">
                <a16:creationId xmlns:a16="http://schemas.microsoft.com/office/drawing/2014/main" id="{712AE503-5792-466B-8449-4A8B491D4E81}"/>
              </a:ext>
            </a:extLst>
          </p:cNvPr>
          <p:cNvSpPr txBox="1"/>
          <p:nvPr/>
        </p:nvSpPr>
        <p:spPr>
          <a:xfrm>
            <a:off x="624032" y="1367841"/>
            <a:ext cx="11336319" cy="1477328"/>
          </a:xfrm>
          <a:prstGeom prst="rect">
            <a:avLst/>
          </a:prstGeom>
          <a:noFill/>
        </p:spPr>
        <p:txBody>
          <a:bodyPr wrap="square" rtlCol="0">
            <a:spAutoFit/>
          </a:bodyPr>
          <a:lstStyle/>
          <a:p>
            <a:pPr marL="342900" indent="-342900">
              <a:buFontTx/>
              <a:buAutoNum type="arabicPeriod"/>
            </a:pPr>
            <a:r>
              <a:rPr lang="en-US" altLang="zh-CN" dirty="0">
                <a:latin typeface="+mn-ea"/>
                <a:sym typeface="+mn-ea"/>
              </a:rPr>
              <a:t>Inspired by CLIP, </a:t>
            </a:r>
            <a:r>
              <a:rPr lang="en-US" altLang="zh-CN" dirty="0" err="1">
                <a:latin typeface="+mn-ea"/>
                <a:sym typeface="+mn-ea"/>
              </a:rPr>
              <a:t>VideoCLIP</a:t>
            </a:r>
            <a:r>
              <a:rPr lang="en-US" altLang="zh-CN" dirty="0">
                <a:latin typeface="+mn-ea"/>
                <a:sym typeface="+mn-ea"/>
              </a:rPr>
              <a:t>, and </a:t>
            </a:r>
            <a:r>
              <a:rPr lang="en-US" altLang="zh-CN" dirty="0" err="1">
                <a:latin typeface="+mn-ea"/>
                <a:sym typeface="+mn-ea"/>
              </a:rPr>
              <a:t>AudioCLIP</a:t>
            </a:r>
            <a:endParaRPr lang="en-US" altLang="zh-CN" dirty="0"/>
          </a:p>
          <a:p>
            <a:pPr marL="342900" indent="-342900">
              <a:buAutoNum type="arabicPeriod"/>
            </a:pPr>
            <a:r>
              <a:rPr lang="en-US" altLang="zh-CN" dirty="0"/>
              <a:t>XRF55 has paired action labels, videos, and RF data</a:t>
            </a:r>
          </a:p>
          <a:p>
            <a:pPr marL="342900" indent="-342900">
              <a:buAutoNum type="arabicPeriod"/>
            </a:pPr>
            <a:r>
              <a:rPr lang="en-US" altLang="zh-CN" b="1" dirty="0">
                <a:solidFill>
                  <a:schemeClr val="accent1"/>
                </a:solidFill>
              </a:rPr>
              <a:t>Frozen: </a:t>
            </a:r>
            <a:r>
              <a:rPr lang="en-US" altLang="zh-CN" dirty="0"/>
              <a:t>Action labels to input Text-Head w./</a:t>
            </a:r>
            <a:r>
              <a:rPr lang="en-US" altLang="zh-CN" dirty="0" err="1"/>
              <a:t>w.o</a:t>
            </a:r>
            <a:r>
              <a:rPr lang="en-US" altLang="zh-CN" dirty="0"/>
              <a:t> prompt engineering,</a:t>
            </a:r>
            <a:r>
              <a:rPr lang="zh-CN" altLang="en-US" dirty="0"/>
              <a:t> </a:t>
            </a:r>
            <a:r>
              <a:rPr lang="en-US" altLang="zh-CN" dirty="0"/>
              <a:t>e.g., “</a:t>
            </a:r>
            <a:r>
              <a:rPr lang="en-US" altLang="zh-CN" i="1" dirty="0"/>
              <a:t>An action of {}”</a:t>
            </a:r>
          </a:p>
          <a:p>
            <a:pPr marL="342900" indent="-342900">
              <a:buAutoNum type="arabicPeriod"/>
            </a:pPr>
            <a:r>
              <a:rPr lang="en-US" altLang="zh-CN" b="1" dirty="0">
                <a:solidFill>
                  <a:schemeClr val="accent1"/>
                </a:solidFill>
              </a:rPr>
              <a:t>Frozen: </a:t>
            </a:r>
            <a:r>
              <a:rPr lang="en-US" altLang="zh-CN" dirty="0"/>
              <a:t>Videos to input Image-Head, such as pre-trained </a:t>
            </a:r>
            <a:r>
              <a:rPr lang="en-US" altLang="zh-CN" dirty="0" err="1"/>
              <a:t>VideoCLIP</a:t>
            </a:r>
            <a:endParaRPr lang="en-US" altLang="zh-CN" dirty="0"/>
          </a:p>
          <a:p>
            <a:pPr marL="342900" indent="-342900">
              <a:buAutoNum type="arabicPeriod"/>
            </a:pPr>
            <a:r>
              <a:rPr lang="en-US" altLang="zh-CN" b="1" dirty="0">
                <a:solidFill>
                  <a:srgbClr val="FF0000"/>
                </a:solidFill>
              </a:rPr>
              <a:t>Fine-tuning: </a:t>
            </a:r>
            <a:r>
              <a:rPr lang="en-US" altLang="zh-CN" dirty="0"/>
              <a:t>RF data to input Audio-Head, </a:t>
            </a:r>
            <a:r>
              <a:rPr lang="en-US" altLang="zh-CN" b="1" dirty="0">
                <a:solidFill>
                  <a:srgbClr val="FF0000"/>
                </a:solidFill>
              </a:rPr>
              <a:t>parameter-efficient</a:t>
            </a:r>
            <a:r>
              <a:rPr lang="en-US" altLang="zh-CN" dirty="0"/>
              <a:t> </a:t>
            </a:r>
            <a:r>
              <a:rPr lang="en-US" altLang="zh-CN" b="1" dirty="0">
                <a:solidFill>
                  <a:srgbClr val="FF0000"/>
                </a:solidFill>
              </a:rPr>
              <a:t>fine-tuning Audio-Head (</a:t>
            </a:r>
            <a:r>
              <a:rPr lang="en-US" altLang="zh-CN" b="1" dirty="0" err="1">
                <a:solidFill>
                  <a:srgbClr val="FF0000"/>
                </a:solidFill>
              </a:rPr>
              <a:t>LoRA</a:t>
            </a:r>
            <a:r>
              <a:rPr lang="en-US" altLang="zh-CN" b="1" dirty="0">
                <a:solidFill>
                  <a:srgbClr val="FF0000"/>
                </a:solidFill>
              </a:rPr>
              <a:t>, Adapter)</a:t>
            </a:r>
            <a:endParaRPr lang="zh-CN" altLang="en-US" b="1" dirty="0">
              <a:solidFill>
                <a:srgbClr val="FF0000"/>
              </a:solidFill>
            </a:endParaRPr>
          </a:p>
        </p:txBody>
      </p:sp>
      <p:sp>
        <p:nvSpPr>
          <p:cNvPr id="2" name="灯片编号占位符 1">
            <a:extLst>
              <a:ext uri="{FF2B5EF4-FFF2-40B4-BE49-F238E27FC236}">
                <a16:creationId xmlns:a16="http://schemas.microsoft.com/office/drawing/2014/main" id="{EBC928BE-BBFE-4690-9DA1-89DC0C24ADB3}"/>
              </a:ext>
            </a:extLst>
          </p:cNvPr>
          <p:cNvSpPr>
            <a:spLocks noGrp="1"/>
          </p:cNvSpPr>
          <p:nvPr>
            <p:ph type="sldNum" sz="quarter" idx="12"/>
          </p:nvPr>
        </p:nvSpPr>
        <p:spPr/>
        <p:txBody>
          <a:bodyPr/>
          <a:lstStyle/>
          <a:p>
            <a:fld id="{98F2E744-FD97-4603-A10C-8BDD2F9425C4}" type="slidenum">
              <a:rPr lang="zh-CN" altLang="en-US" smtClean="0"/>
              <a:t>12</a:t>
            </a:fld>
            <a:endParaRPr lang="zh-CN" altLang="en-US"/>
          </a:p>
        </p:txBody>
      </p:sp>
    </p:spTree>
    <p:extLst>
      <p:ext uri="{BB962C8B-B14F-4D97-AF65-F5344CB8AC3E}">
        <p14:creationId xmlns:p14="http://schemas.microsoft.com/office/powerpoint/2010/main" val="181646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89C7C1B-D2C1-4166-BF53-8F5FB8412788}"/>
              </a:ext>
            </a:extLst>
          </p:cNvPr>
          <p:cNvSpPr txBox="1">
            <a:spLocks/>
          </p:cNvSpPr>
          <p:nvPr/>
        </p:nvSpPr>
        <p:spPr>
          <a:xfrm>
            <a:off x="231649" y="61879"/>
            <a:ext cx="116894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ym typeface="+mn-ea"/>
              </a:rPr>
              <a:t>Follow-up work 2: RF Class Incremental Learning</a:t>
            </a:r>
            <a:endParaRPr lang="en-US" altLang="zh-CN" sz="4000" dirty="0"/>
          </a:p>
        </p:txBody>
      </p:sp>
      <p:pic>
        <p:nvPicPr>
          <p:cNvPr id="12" name="图片 11">
            <a:extLst>
              <a:ext uri="{FF2B5EF4-FFF2-40B4-BE49-F238E27FC236}">
                <a16:creationId xmlns:a16="http://schemas.microsoft.com/office/drawing/2014/main" id="{43CAFB8B-00ED-45FD-B20A-70A3AFFD2D52}"/>
              </a:ext>
            </a:extLst>
          </p:cNvPr>
          <p:cNvPicPr>
            <a:picLocks noChangeAspect="1"/>
          </p:cNvPicPr>
          <p:nvPr/>
        </p:nvPicPr>
        <p:blipFill>
          <a:blip r:embed="rId3"/>
          <a:stretch>
            <a:fillRect/>
          </a:stretch>
        </p:blipFill>
        <p:spPr>
          <a:xfrm>
            <a:off x="832649" y="3878135"/>
            <a:ext cx="4535217" cy="2690693"/>
          </a:xfrm>
          <a:prstGeom prst="rect">
            <a:avLst/>
          </a:prstGeom>
        </p:spPr>
      </p:pic>
      <p:sp>
        <p:nvSpPr>
          <p:cNvPr id="13" name="文本框 12">
            <a:extLst>
              <a:ext uri="{FF2B5EF4-FFF2-40B4-BE49-F238E27FC236}">
                <a16:creationId xmlns:a16="http://schemas.microsoft.com/office/drawing/2014/main" id="{9590165B-DC77-47BD-9637-6C5812BF092D}"/>
              </a:ext>
            </a:extLst>
          </p:cNvPr>
          <p:cNvSpPr txBox="1"/>
          <p:nvPr/>
        </p:nvSpPr>
        <p:spPr>
          <a:xfrm>
            <a:off x="624838" y="1275174"/>
            <a:ext cx="11477751" cy="2373022"/>
          </a:xfrm>
          <a:prstGeom prst="rect">
            <a:avLst/>
          </a:prstGeom>
          <a:noFill/>
        </p:spPr>
        <p:txBody>
          <a:bodyPr wrap="square" rtlCol="0" anchor="t">
            <a:spAutoFit/>
          </a:bodyPr>
          <a:lstStyle/>
          <a:p>
            <a:pPr marL="342900" indent="-342900">
              <a:lnSpc>
                <a:spcPct val="125000"/>
              </a:lnSpc>
              <a:buFont typeface="Arial" panose="020B0604020202020204" pitchFamily="34" charset="0"/>
              <a:buChar char="•"/>
            </a:pPr>
            <a:r>
              <a:rPr lang="en-US" altLang="zh-CN" sz="2000" dirty="0">
                <a:sym typeface="+mn-ea"/>
              </a:rPr>
              <a:t>Motivation: In the future, there will be RF sensing service providers to provide models to users</a:t>
            </a:r>
            <a:endParaRPr lang="en-US" altLang="zh-CN" sz="2000" dirty="0"/>
          </a:p>
          <a:p>
            <a:pPr marL="342900" indent="-342900">
              <a:lnSpc>
                <a:spcPct val="125000"/>
              </a:lnSpc>
              <a:buFont typeface="Arial" panose="020B0604020202020204" pitchFamily="34" charset="0"/>
              <a:buChar char="•"/>
            </a:pPr>
            <a:r>
              <a:rPr lang="en-US" altLang="zh-CN" sz="2000" dirty="0">
                <a:sym typeface="+mn-ea"/>
              </a:rPr>
              <a:t>Purpose: Provides updates models to support customized models for different users</a:t>
            </a:r>
          </a:p>
          <a:p>
            <a:pPr marL="342900" indent="-342900">
              <a:lnSpc>
                <a:spcPct val="125000"/>
              </a:lnSpc>
              <a:buFont typeface="Arial" panose="020B0604020202020204" pitchFamily="34" charset="0"/>
              <a:buChar char="•"/>
            </a:pPr>
            <a:r>
              <a:rPr lang="en-US" altLang="zh-CN" sz="2000" dirty="0">
                <a:sym typeface="+mn-ea"/>
              </a:rPr>
              <a:t>Class Incremental learning, one kind of continuous learning</a:t>
            </a:r>
          </a:p>
          <a:p>
            <a:pPr marL="800100" lvl="1" indent="-342900">
              <a:lnSpc>
                <a:spcPct val="125000"/>
              </a:lnSpc>
              <a:buFont typeface="Arial" panose="020B0604020202020204" pitchFamily="34" charset="0"/>
              <a:buChar char="•"/>
            </a:pPr>
            <a:r>
              <a:rPr lang="en-US" altLang="zh-CN" sz="2000" dirty="0">
                <a:sym typeface="+mn-ea"/>
              </a:rPr>
              <a:t>XRF55 has 55 action classes</a:t>
            </a:r>
          </a:p>
          <a:p>
            <a:pPr marL="800100" lvl="1" indent="-342900">
              <a:lnSpc>
                <a:spcPct val="125000"/>
              </a:lnSpc>
              <a:buFont typeface="Arial" panose="020B0604020202020204" pitchFamily="34" charset="0"/>
              <a:buChar char="•"/>
            </a:pPr>
            <a:r>
              <a:rPr lang="en-US" altLang="zh-CN" sz="2000" dirty="0">
                <a:sym typeface="+mn-ea"/>
              </a:rPr>
              <a:t>Take one </a:t>
            </a:r>
            <a:r>
              <a:rPr lang="en-US" altLang="zh-CN" sz="2000" dirty="0"/>
              <a:t>subset</a:t>
            </a:r>
            <a:r>
              <a:rPr lang="en-US" altLang="zh-CN" sz="2000" dirty="0">
                <a:sym typeface="+mn-ea"/>
              </a:rPr>
              <a:t> of actions to train a base model as </a:t>
            </a:r>
            <a:r>
              <a:rPr lang="en-US" altLang="zh-CN" sz="2000" b="1" dirty="0">
                <a:solidFill>
                  <a:srgbClr val="0070C0"/>
                </a:solidFill>
                <a:sym typeface="+mn-ea"/>
              </a:rPr>
              <a:t>base services</a:t>
            </a:r>
          </a:p>
          <a:p>
            <a:pPr marL="800100" lvl="1" indent="-342900">
              <a:lnSpc>
                <a:spcPct val="125000"/>
              </a:lnSpc>
              <a:buFont typeface="Arial" panose="020B0604020202020204" pitchFamily="34" charset="0"/>
              <a:buChar char="•"/>
            </a:pPr>
            <a:r>
              <a:rPr lang="en-US" altLang="zh-CN" sz="2000" dirty="0">
                <a:sym typeface="+mn-ea"/>
              </a:rPr>
              <a:t>Take other actions to update models continuously as </a:t>
            </a:r>
            <a:r>
              <a:rPr lang="en-US" altLang="zh-CN" sz="2000" b="1" dirty="0">
                <a:solidFill>
                  <a:srgbClr val="0070C0"/>
                </a:solidFill>
                <a:sym typeface="+mn-ea"/>
              </a:rPr>
              <a:t>continuous customized services</a:t>
            </a:r>
          </a:p>
        </p:txBody>
      </p:sp>
      <p:pic>
        <p:nvPicPr>
          <p:cNvPr id="8" name="图片 7">
            <a:extLst>
              <a:ext uri="{FF2B5EF4-FFF2-40B4-BE49-F238E27FC236}">
                <a16:creationId xmlns:a16="http://schemas.microsoft.com/office/drawing/2014/main" id="{30C7664C-29A3-48BC-87A4-388D4E17C3D0}"/>
              </a:ext>
            </a:extLst>
          </p:cNvPr>
          <p:cNvPicPr>
            <a:picLocks noChangeAspect="1"/>
          </p:cNvPicPr>
          <p:nvPr/>
        </p:nvPicPr>
        <p:blipFill>
          <a:blip r:embed="rId4"/>
          <a:stretch>
            <a:fillRect/>
          </a:stretch>
        </p:blipFill>
        <p:spPr>
          <a:xfrm>
            <a:off x="5430764" y="3878134"/>
            <a:ext cx="6492817" cy="2598865"/>
          </a:xfrm>
          <a:prstGeom prst="rect">
            <a:avLst/>
          </a:prstGeom>
        </p:spPr>
      </p:pic>
      <p:sp>
        <p:nvSpPr>
          <p:cNvPr id="2" name="灯片编号占位符 1">
            <a:extLst>
              <a:ext uri="{FF2B5EF4-FFF2-40B4-BE49-F238E27FC236}">
                <a16:creationId xmlns:a16="http://schemas.microsoft.com/office/drawing/2014/main" id="{A9607987-B137-4CA3-9897-90B807BD23F8}"/>
              </a:ext>
            </a:extLst>
          </p:cNvPr>
          <p:cNvSpPr>
            <a:spLocks noGrp="1"/>
          </p:cNvSpPr>
          <p:nvPr>
            <p:ph type="sldNum" sz="quarter" idx="12"/>
          </p:nvPr>
        </p:nvSpPr>
        <p:spPr/>
        <p:txBody>
          <a:bodyPr/>
          <a:lstStyle/>
          <a:p>
            <a:fld id="{98F2E744-FD97-4603-A10C-8BDD2F9425C4}" type="slidenum">
              <a:rPr lang="zh-CN" altLang="en-US" smtClean="0"/>
              <a:t>13</a:t>
            </a:fld>
            <a:endParaRPr lang="zh-CN" altLang="en-US"/>
          </a:p>
        </p:txBody>
      </p:sp>
    </p:spTree>
    <p:extLst>
      <p:ext uri="{BB962C8B-B14F-4D97-AF65-F5344CB8AC3E}">
        <p14:creationId xmlns:p14="http://schemas.microsoft.com/office/powerpoint/2010/main" val="2839497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89C7C1B-D2C1-4166-BF53-8F5FB8412788}"/>
              </a:ext>
            </a:extLst>
          </p:cNvPr>
          <p:cNvSpPr txBox="1">
            <a:spLocks/>
          </p:cNvSpPr>
          <p:nvPr/>
        </p:nvSpPr>
        <p:spPr>
          <a:xfrm>
            <a:off x="231649" y="61879"/>
            <a:ext cx="116894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ym typeface="+mn-ea"/>
              </a:rPr>
              <a:t>Follow-up work 3: RF Dataset Distillation</a:t>
            </a:r>
            <a:endParaRPr lang="en-US" altLang="zh-CN" sz="4000" dirty="0"/>
          </a:p>
        </p:txBody>
      </p:sp>
      <p:sp>
        <p:nvSpPr>
          <p:cNvPr id="10" name="文本框 9">
            <a:extLst>
              <a:ext uri="{FF2B5EF4-FFF2-40B4-BE49-F238E27FC236}">
                <a16:creationId xmlns:a16="http://schemas.microsoft.com/office/drawing/2014/main" id="{A1204CDB-538F-4F4D-86DD-19CC1B9041AE}"/>
              </a:ext>
            </a:extLst>
          </p:cNvPr>
          <p:cNvSpPr txBox="1"/>
          <p:nvPr/>
        </p:nvSpPr>
        <p:spPr>
          <a:xfrm>
            <a:off x="624838" y="1275174"/>
            <a:ext cx="11477751" cy="2373022"/>
          </a:xfrm>
          <a:prstGeom prst="rect">
            <a:avLst/>
          </a:prstGeom>
          <a:noFill/>
        </p:spPr>
        <p:txBody>
          <a:bodyPr wrap="square" rtlCol="0" anchor="t">
            <a:spAutoFit/>
          </a:bodyPr>
          <a:lstStyle/>
          <a:p>
            <a:pPr marL="342900" indent="-342900">
              <a:lnSpc>
                <a:spcPct val="125000"/>
              </a:lnSpc>
              <a:buFont typeface="Arial" panose="020B0604020202020204" pitchFamily="34" charset="0"/>
              <a:buChar char="•"/>
            </a:pPr>
            <a:r>
              <a:rPr lang="en-US" altLang="zh-CN" sz="2000" dirty="0">
                <a:sym typeface="+mn-ea"/>
              </a:rPr>
              <a:t>Motivation: In the future, there will be RF sensing data in large volume</a:t>
            </a:r>
            <a:endParaRPr lang="en-US" altLang="zh-CN" sz="2000" dirty="0"/>
          </a:p>
          <a:p>
            <a:pPr marL="342900" indent="-342900">
              <a:lnSpc>
                <a:spcPct val="125000"/>
              </a:lnSpc>
              <a:buFont typeface="Arial" panose="020B0604020202020204" pitchFamily="34" charset="0"/>
              <a:buChar char="•"/>
            </a:pPr>
            <a:r>
              <a:rPr lang="en-US" altLang="zh-CN" sz="2000" dirty="0">
                <a:sym typeface="+mn-ea"/>
              </a:rPr>
              <a:t>Purpose: To save storage and fasten model training</a:t>
            </a:r>
          </a:p>
          <a:p>
            <a:pPr marL="342900" indent="-342900">
              <a:lnSpc>
                <a:spcPct val="125000"/>
              </a:lnSpc>
              <a:buFont typeface="Arial" panose="020B0604020202020204" pitchFamily="34" charset="0"/>
              <a:buChar char="•"/>
            </a:pPr>
            <a:r>
              <a:rPr lang="en-US" altLang="zh-CN" sz="2000" dirty="0">
                <a:sym typeface="+mn-ea"/>
              </a:rPr>
              <a:t>Dataset Distillation</a:t>
            </a:r>
          </a:p>
          <a:p>
            <a:pPr marL="800100" lvl="1" indent="-342900">
              <a:lnSpc>
                <a:spcPct val="125000"/>
              </a:lnSpc>
              <a:buFont typeface="Arial" panose="020B0604020202020204" pitchFamily="34" charset="0"/>
              <a:buChar char="•"/>
            </a:pPr>
            <a:r>
              <a:rPr lang="en-US" altLang="zh-CN" sz="2000" dirty="0">
                <a:sym typeface="+mn-ea"/>
              </a:rPr>
              <a:t>XRF55 has 420 training samples for each action</a:t>
            </a:r>
          </a:p>
          <a:p>
            <a:pPr marL="800100" lvl="1" indent="-342900">
              <a:lnSpc>
                <a:spcPct val="125000"/>
              </a:lnSpc>
              <a:buFont typeface="Arial" panose="020B0604020202020204" pitchFamily="34" charset="0"/>
              <a:buChar char="•"/>
            </a:pPr>
            <a:r>
              <a:rPr lang="en-US" altLang="zh-CN" sz="2000" dirty="0">
                <a:sym typeface="+mn-ea"/>
              </a:rPr>
              <a:t>Distill XRF55 to one/tens sample for each action, train a model with distilled XRF55, to achieve comparable action recognition accuracy, compared with trained with the full XRF55</a:t>
            </a:r>
          </a:p>
        </p:txBody>
      </p:sp>
      <p:pic>
        <p:nvPicPr>
          <p:cNvPr id="2" name="图片 1">
            <a:extLst>
              <a:ext uri="{FF2B5EF4-FFF2-40B4-BE49-F238E27FC236}">
                <a16:creationId xmlns:a16="http://schemas.microsoft.com/office/drawing/2014/main" id="{4BCAC71E-8D12-40F4-86F8-3A93BEB066AF}"/>
              </a:ext>
            </a:extLst>
          </p:cNvPr>
          <p:cNvPicPr>
            <a:picLocks noChangeAspect="1"/>
          </p:cNvPicPr>
          <p:nvPr/>
        </p:nvPicPr>
        <p:blipFill>
          <a:blip r:embed="rId3"/>
          <a:stretch>
            <a:fillRect/>
          </a:stretch>
        </p:blipFill>
        <p:spPr>
          <a:xfrm>
            <a:off x="1432724" y="3861247"/>
            <a:ext cx="9287267" cy="2810487"/>
          </a:xfrm>
          <a:prstGeom prst="rect">
            <a:avLst/>
          </a:prstGeom>
        </p:spPr>
      </p:pic>
      <p:sp>
        <p:nvSpPr>
          <p:cNvPr id="3" name="灯片编号占位符 2">
            <a:extLst>
              <a:ext uri="{FF2B5EF4-FFF2-40B4-BE49-F238E27FC236}">
                <a16:creationId xmlns:a16="http://schemas.microsoft.com/office/drawing/2014/main" id="{7E49616E-DDCC-460E-A369-8FC0816EAFD2}"/>
              </a:ext>
            </a:extLst>
          </p:cNvPr>
          <p:cNvSpPr>
            <a:spLocks noGrp="1"/>
          </p:cNvSpPr>
          <p:nvPr>
            <p:ph type="sldNum" sz="quarter" idx="12"/>
          </p:nvPr>
        </p:nvSpPr>
        <p:spPr/>
        <p:txBody>
          <a:bodyPr/>
          <a:lstStyle/>
          <a:p>
            <a:fld id="{98F2E744-FD97-4603-A10C-8BDD2F9425C4}" type="slidenum">
              <a:rPr lang="zh-CN" altLang="en-US" smtClean="0"/>
              <a:t>14</a:t>
            </a:fld>
            <a:endParaRPr lang="zh-CN" altLang="en-US"/>
          </a:p>
        </p:txBody>
      </p:sp>
    </p:spTree>
    <p:extLst>
      <p:ext uri="{BB962C8B-B14F-4D97-AF65-F5344CB8AC3E}">
        <p14:creationId xmlns:p14="http://schemas.microsoft.com/office/powerpoint/2010/main" val="231181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AE221AE-CFAD-4C3E-BD04-1AE5A183332F}"/>
              </a:ext>
            </a:extLst>
          </p:cNvPr>
          <p:cNvPicPr>
            <a:picLocks noChangeAspect="1"/>
          </p:cNvPicPr>
          <p:nvPr/>
        </p:nvPicPr>
        <p:blipFill>
          <a:blip r:embed="rId3"/>
          <a:stretch>
            <a:fillRect/>
          </a:stretch>
        </p:blipFill>
        <p:spPr>
          <a:xfrm>
            <a:off x="2831483" y="2596466"/>
            <a:ext cx="7607349" cy="4199655"/>
          </a:xfrm>
          <a:prstGeom prst="rect">
            <a:avLst/>
          </a:prstGeom>
        </p:spPr>
      </p:pic>
      <p:sp>
        <p:nvSpPr>
          <p:cNvPr id="6" name="标题 1">
            <a:extLst>
              <a:ext uri="{FF2B5EF4-FFF2-40B4-BE49-F238E27FC236}">
                <a16:creationId xmlns:a16="http://schemas.microsoft.com/office/drawing/2014/main" id="{396F19F4-F8A7-4480-85B6-DA6C551EEDD9}"/>
              </a:ext>
            </a:extLst>
          </p:cNvPr>
          <p:cNvSpPr txBox="1">
            <a:spLocks/>
          </p:cNvSpPr>
          <p:nvPr/>
        </p:nvSpPr>
        <p:spPr>
          <a:xfrm>
            <a:off x="231649" y="61879"/>
            <a:ext cx="128070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ym typeface="+mn-ea"/>
              </a:rPr>
              <a:t>Follow-up work 4: Multi-person 3D pose/shape from RF</a:t>
            </a:r>
            <a:endParaRPr lang="en-US" altLang="zh-CN" sz="3600" dirty="0"/>
          </a:p>
        </p:txBody>
      </p:sp>
      <p:sp>
        <p:nvSpPr>
          <p:cNvPr id="9" name="Rectangle 2">
            <a:extLst>
              <a:ext uri="{FF2B5EF4-FFF2-40B4-BE49-F238E27FC236}">
                <a16:creationId xmlns:a16="http://schemas.microsoft.com/office/drawing/2014/main" id="{B12C17EC-629A-49E2-845D-C8E6C203B6FC}"/>
              </a:ext>
            </a:extLst>
          </p:cNvPr>
          <p:cNvSpPr>
            <a:spLocks noChangeArrowheads="1"/>
          </p:cNvSpPr>
          <p:nvPr/>
        </p:nvSpPr>
        <p:spPr bwMode="auto">
          <a:xfrm>
            <a:off x="432830" y="1303288"/>
            <a:ext cx="11326340" cy="11117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ctr" defTabSz="914400" rtl="0" eaLnBrk="0" fontAlgn="base" latinLnBrk="0" hangingPunct="0">
              <a:lnSpc>
                <a:spcPct val="125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Arial" panose="020B0604020202020204" pitchFamily="34" charset="0"/>
                <a:ea typeface="Open Sans"/>
              </a:rPr>
              <a:t>Person-in-WiFi 3D: End-to-End Multi-Person 3D Pose Estimation with Wi-Fi</a:t>
            </a:r>
            <a:endParaRPr kumimoji="0" lang="en-US" altLang="zh-CN" sz="1600" b="0" i="0" u="none" strike="noStrike" cap="none" normalizeH="0" baseline="0" dirty="0">
              <a:ln>
                <a:noFill/>
              </a:ln>
              <a:solidFill>
                <a:srgbClr val="000000"/>
              </a:solidFill>
              <a:effectLst/>
              <a:latin typeface="Arial" panose="020B0604020202020204" pitchFamily="34" charset="0"/>
              <a:ea typeface="Open Sans"/>
            </a:endParaRPr>
          </a:p>
          <a:p>
            <a:pPr marL="457200" marR="0" lvl="1" indent="0" algn="ctr" defTabSz="914400" rtl="0" eaLnBrk="0" fontAlgn="base" latinLnBrk="0" hangingPunct="0">
              <a:lnSpc>
                <a:spcPct val="125000"/>
              </a:lnSpc>
              <a:spcBef>
                <a:spcPct val="0"/>
              </a:spcBef>
              <a:spcAft>
                <a:spcPct val="0"/>
              </a:spcAft>
              <a:buClrTx/>
              <a:buSzTx/>
              <a:buFontTx/>
              <a:buNone/>
              <a:tabLst/>
            </a:pPr>
            <a:r>
              <a:rPr kumimoji="0" lang="zh-CN" altLang="zh-CN" sz="1200" b="1" i="1" u="none" strike="noStrike" cap="none" normalizeH="0" baseline="0" dirty="0">
                <a:ln>
                  <a:noFill/>
                </a:ln>
                <a:solidFill>
                  <a:srgbClr val="000000"/>
                </a:solidFill>
                <a:effectLst/>
                <a:ea typeface="Open Sans"/>
              </a:rPr>
              <a:t>Kangwei Yan, Fei Wang</a:t>
            </a:r>
            <a:r>
              <a:rPr kumimoji="0" lang="en-US" altLang="zh-CN" sz="1200" b="1" i="1" u="none" strike="noStrike" cap="none" normalizeH="0" baseline="0" dirty="0">
                <a:ln>
                  <a:noFill/>
                </a:ln>
                <a:solidFill>
                  <a:srgbClr val="000000"/>
                </a:solidFill>
                <a:effectLst/>
                <a:ea typeface="Open Sans"/>
              </a:rPr>
              <a:t>*</a:t>
            </a:r>
            <a:r>
              <a:rPr kumimoji="0" lang="zh-CN" altLang="zh-CN" sz="1200" b="1" i="1" u="none" strike="noStrike" cap="none" normalizeH="0" baseline="0" dirty="0">
                <a:ln>
                  <a:noFill/>
                </a:ln>
                <a:solidFill>
                  <a:srgbClr val="000000"/>
                </a:solidFill>
                <a:effectLst/>
                <a:ea typeface="Open Sans"/>
              </a:rPr>
              <a:t>, Bo Qian, Han Ding, Jinsong Han, Xing Wei</a:t>
            </a:r>
            <a:endParaRPr kumimoji="0" lang="en-US" altLang="zh-CN" sz="1200" b="0" i="0" u="none" strike="noStrike" cap="none" normalizeH="0" baseline="0" dirty="0">
              <a:ln>
                <a:noFill/>
              </a:ln>
              <a:solidFill>
                <a:srgbClr val="000000"/>
              </a:solidFill>
              <a:effectLst/>
              <a:ea typeface="Open Sans"/>
            </a:endParaRPr>
          </a:p>
          <a:p>
            <a:pPr marL="0" marR="0" lvl="0" indent="0" algn="ctr" defTabSz="914400" rtl="0" eaLnBrk="0" fontAlgn="base" latinLnBrk="0" hangingPunct="0">
              <a:lnSpc>
                <a:spcPct val="125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ea typeface="Open Sans"/>
              </a:rPr>
              <a:t>Proceedings of the IEEE/CVF Conference on Computer Vision and Pattern Recognition (CVPR), 2024</a:t>
            </a:r>
            <a:endParaRPr kumimoji="0" lang="en-US" altLang="zh-CN" sz="1200" b="0" i="0" u="none" strike="noStrike" cap="none" normalizeH="0" baseline="0" dirty="0">
              <a:ln>
                <a:noFill/>
              </a:ln>
              <a:solidFill>
                <a:srgbClr val="000000"/>
              </a:solidFill>
              <a:effectLst/>
              <a:ea typeface="Open Sans"/>
            </a:endParaRPr>
          </a:p>
          <a:p>
            <a:pPr algn="ctr">
              <a:lnSpc>
                <a:spcPct val="125000"/>
              </a:lnSpc>
            </a:pPr>
            <a:r>
              <a:rPr lang="en-US" altLang="zh-CN" sz="1400" b="1" i="1" dirty="0">
                <a:solidFill>
                  <a:srgbClr val="000000"/>
                </a:solidFill>
                <a:latin typeface="+mn-ea"/>
              </a:rPr>
              <a:t>Extended version to submit to IEEE T-PAMI</a:t>
            </a:r>
            <a:endParaRPr lang="zh-CN" altLang="zh-CN" sz="2000" b="1" i="1" dirty="0">
              <a:latin typeface="+mn-ea"/>
            </a:endParaRPr>
          </a:p>
        </p:txBody>
      </p:sp>
      <p:sp>
        <p:nvSpPr>
          <p:cNvPr id="2" name="灯片编号占位符 1">
            <a:extLst>
              <a:ext uri="{FF2B5EF4-FFF2-40B4-BE49-F238E27FC236}">
                <a16:creationId xmlns:a16="http://schemas.microsoft.com/office/drawing/2014/main" id="{00B7D867-491F-4EEB-A927-10E6C62AC6DB}"/>
              </a:ext>
            </a:extLst>
          </p:cNvPr>
          <p:cNvSpPr>
            <a:spLocks noGrp="1"/>
          </p:cNvSpPr>
          <p:nvPr>
            <p:ph type="sldNum" sz="quarter" idx="12"/>
          </p:nvPr>
        </p:nvSpPr>
        <p:spPr/>
        <p:txBody>
          <a:bodyPr/>
          <a:lstStyle/>
          <a:p>
            <a:fld id="{98F2E744-FD97-4603-A10C-8BDD2F9425C4}" type="slidenum">
              <a:rPr lang="zh-CN" altLang="en-US" smtClean="0"/>
              <a:t>15</a:t>
            </a:fld>
            <a:endParaRPr lang="zh-CN" altLang="en-US"/>
          </a:p>
        </p:txBody>
      </p:sp>
    </p:spTree>
    <p:extLst>
      <p:ext uri="{BB962C8B-B14F-4D97-AF65-F5344CB8AC3E}">
        <p14:creationId xmlns:p14="http://schemas.microsoft.com/office/powerpoint/2010/main" val="3251833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96F19F4-F8A7-4480-85B6-DA6C551EEDD9}"/>
              </a:ext>
            </a:extLst>
          </p:cNvPr>
          <p:cNvSpPr txBox="1">
            <a:spLocks/>
          </p:cNvSpPr>
          <p:nvPr/>
        </p:nvSpPr>
        <p:spPr>
          <a:xfrm>
            <a:off x="231649" y="61879"/>
            <a:ext cx="128070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ym typeface="+mn-ea"/>
              </a:rPr>
              <a:t>We envision XRF55 facilitates more research</a:t>
            </a:r>
            <a:endParaRPr lang="en-US" altLang="zh-CN" sz="3600" dirty="0"/>
          </a:p>
        </p:txBody>
      </p:sp>
      <p:sp>
        <p:nvSpPr>
          <p:cNvPr id="4" name="矩形 3">
            <a:extLst>
              <a:ext uri="{FF2B5EF4-FFF2-40B4-BE49-F238E27FC236}">
                <a16:creationId xmlns:a16="http://schemas.microsoft.com/office/drawing/2014/main" id="{E74CE416-623C-4F3F-B669-E14BA0C9A72C}"/>
              </a:ext>
            </a:extLst>
          </p:cNvPr>
          <p:cNvSpPr/>
          <p:nvPr/>
        </p:nvSpPr>
        <p:spPr>
          <a:xfrm>
            <a:off x="504653" y="1461355"/>
            <a:ext cx="8952614" cy="400110"/>
          </a:xfrm>
          <a:prstGeom prst="rect">
            <a:avLst/>
          </a:prstGeom>
        </p:spPr>
        <p:txBody>
          <a:bodyPr wrap="square">
            <a:spAutoFit/>
          </a:bodyPr>
          <a:lstStyle/>
          <a:p>
            <a:r>
              <a:rPr lang="en-US" altLang="zh-CN" sz="2000" b="1" dirty="0">
                <a:solidFill>
                  <a:srgbClr val="0070C0"/>
                </a:solidFill>
              </a:rPr>
              <a:t>To access XRF55, https://aiotgroup.github.io/XRF55/</a:t>
            </a:r>
            <a:endParaRPr lang="zh-CN" altLang="en-US" sz="2000" b="1" dirty="0">
              <a:solidFill>
                <a:srgbClr val="0070C0"/>
              </a:solidFill>
            </a:endParaRPr>
          </a:p>
        </p:txBody>
      </p:sp>
      <p:pic>
        <p:nvPicPr>
          <p:cNvPr id="7" name="图片 6">
            <a:extLst>
              <a:ext uri="{FF2B5EF4-FFF2-40B4-BE49-F238E27FC236}">
                <a16:creationId xmlns:a16="http://schemas.microsoft.com/office/drawing/2014/main" id="{CE17F7EB-E25D-4DE1-8A6E-9278C437DF94}"/>
              </a:ext>
            </a:extLst>
          </p:cNvPr>
          <p:cNvPicPr>
            <a:picLocks noChangeAspect="1"/>
          </p:cNvPicPr>
          <p:nvPr/>
        </p:nvPicPr>
        <p:blipFill>
          <a:blip r:embed="rId3"/>
          <a:stretch>
            <a:fillRect/>
          </a:stretch>
        </p:blipFill>
        <p:spPr>
          <a:xfrm>
            <a:off x="231649" y="2253224"/>
            <a:ext cx="2856613" cy="2847905"/>
          </a:xfrm>
          <a:prstGeom prst="rect">
            <a:avLst/>
          </a:prstGeom>
        </p:spPr>
      </p:pic>
      <p:pic>
        <p:nvPicPr>
          <p:cNvPr id="8" name="图片 7">
            <a:extLst>
              <a:ext uri="{FF2B5EF4-FFF2-40B4-BE49-F238E27FC236}">
                <a16:creationId xmlns:a16="http://schemas.microsoft.com/office/drawing/2014/main" id="{4E149466-C79B-4423-8796-05DB0452A4A7}"/>
              </a:ext>
            </a:extLst>
          </p:cNvPr>
          <p:cNvPicPr>
            <a:picLocks noChangeAspect="1"/>
          </p:cNvPicPr>
          <p:nvPr/>
        </p:nvPicPr>
        <p:blipFill>
          <a:blip r:embed="rId4"/>
          <a:stretch>
            <a:fillRect/>
          </a:stretch>
        </p:blipFill>
        <p:spPr>
          <a:xfrm>
            <a:off x="3088262" y="2253224"/>
            <a:ext cx="9008565" cy="2191775"/>
          </a:xfrm>
          <a:prstGeom prst="rect">
            <a:avLst/>
          </a:prstGeom>
        </p:spPr>
      </p:pic>
      <p:sp>
        <p:nvSpPr>
          <p:cNvPr id="11" name="文本框 10">
            <a:extLst>
              <a:ext uri="{FF2B5EF4-FFF2-40B4-BE49-F238E27FC236}">
                <a16:creationId xmlns:a16="http://schemas.microsoft.com/office/drawing/2014/main" id="{0E49F8C3-C504-4194-930C-4FE848E60F97}"/>
              </a:ext>
            </a:extLst>
          </p:cNvPr>
          <p:cNvSpPr txBox="1"/>
          <p:nvPr/>
        </p:nvSpPr>
        <p:spPr>
          <a:xfrm>
            <a:off x="3455925" y="4657981"/>
            <a:ext cx="8140360" cy="1477328"/>
          </a:xfrm>
          <a:prstGeom prst="rect">
            <a:avLst/>
          </a:prstGeom>
          <a:noFill/>
        </p:spPr>
        <p:txBody>
          <a:bodyPr wrap="square" rtlCol="0">
            <a:spAutoFit/>
          </a:bodyPr>
          <a:lstStyle/>
          <a:p>
            <a:r>
              <a:rPr lang="en-US" altLang="zh-CN" dirty="0"/>
              <a:t>1. Source code</a:t>
            </a:r>
          </a:p>
          <a:p>
            <a:r>
              <a:rPr lang="en-US" altLang="zh-CN" dirty="0"/>
              <a:t>2. All dataset (videos to share with email)</a:t>
            </a:r>
          </a:p>
          <a:p>
            <a:r>
              <a:rPr lang="en-US" altLang="zh-CN" dirty="0"/>
              <a:t>3. Tutorial for hardware setup including Wi-Fi, RFID, mm-Wave radar, Kinect </a:t>
            </a:r>
          </a:p>
          <a:p>
            <a:r>
              <a:rPr lang="en-US" altLang="zh-CN" dirty="0"/>
              <a:t>4. Tutorial to use XRF55</a:t>
            </a:r>
          </a:p>
          <a:p>
            <a:r>
              <a:rPr lang="en-US" altLang="zh-CN" dirty="0"/>
              <a:t>5. Q&amp;A on XRF55</a:t>
            </a:r>
            <a:endParaRPr lang="zh-CN" altLang="en-US" dirty="0"/>
          </a:p>
        </p:txBody>
      </p:sp>
      <p:sp>
        <p:nvSpPr>
          <p:cNvPr id="2" name="灯片编号占位符 1">
            <a:extLst>
              <a:ext uri="{FF2B5EF4-FFF2-40B4-BE49-F238E27FC236}">
                <a16:creationId xmlns:a16="http://schemas.microsoft.com/office/drawing/2014/main" id="{1C632498-792D-4695-B426-E8D3FC91DFC8}"/>
              </a:ext>
            </a:extLst>
          </p:cNvPr>
          <p:cNvSpPr>
            <a:spLocks noGrp="1"/>
          </p:cNvSpPr>
          <p:nvPr>
            <p:ph type="sldNum" sz="quarter" idx="12"/>
          </p:nvPr>
        </p:nvSpPr>
        <p:spPr/>
        <p:txBody>
          <a:bodyPr/>
          <a:lstStyle/>
          <a:p>
            <a:fld id="{98F2E744-FD97-4603-A10C-8BDD2F9425C4}" type="slidenum">
              <a:rPr lang="zh-CN" altLang="en-US" smtClean="0"/>
              <a:t>16</a:t>
            </a:fld>
            <a:endParaRPr lang="zh-CN" altLang="en-US"/>
          </a:p>
        </p:txBody>
      </p:sp>
    </p:spTree>
    <p:extLst>
      <p:ext uri="{BB962C8B-B14F-4D97-AF65-F5344CB8AC3E}">
        <p14:creationId xmlns:p14="http://schemas.microsoft.com/office/powerpoint/2010/main" val="3756953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511818A-E37D-472B-94D4-754AB8B17782}"/>
              </a:ext>
            </a:extLst>
          </p:cNvPr>
          <p:cNvSpPr/>
          <p:nvPr/>
        </p:nvSpPr>
        <p:spPr>
          <a:xfrm>
            <a:off x="1173036" y="1586987"/>
            <a:ext cx="9441650" cy="584775"/>
          </a:xfrm>
          <a:prstGeom prst="rect">
            <a:avLst/>
          </a:prstGeom>
        </p:spPr>
        <p:txBody>
          <a:bodyPr wrap="square">
            <a:spAutoFit/>
          </a:bodyPr>
          <a:lstStyle/>
          <a:p>
            <a:r>
              <a:rPr lang="en-US" altLang="zh-CN" sz="3200" b="1" dirty="0">
                <a:latin typeface="Open Sans"/>
              </a:rPr>
              <a:t>We welcome </a:t>
            </a:r>
            <a:r>
              <a:rPr lang="en-US" altLang="zh-CN" sz="3200" b="1" dirty="0">
                <a:solidFill>
                  <a:srgbClr val="0070C0"/>
                </a:solidFill>
                <a:latin typeface="Open Sans"/>
              </a:rPr>
              <a:t>discussion</a:t>
            </a:r>
            <a:r>
              <a:rPr lang="en-US" altLang="zh-CN" sz="3200" b="1" dirty="0">
                <a:latin typeface="Open Sans"/>
              </a:rPr>
              <a:t> and </a:t>
            </a:r>
            <a:r>
              <a:rPr lang="en-US" altLang="zh-CN" sz="3200" b="1" dirty="0">
                <a:solidFill>
                  <a:srgbClr val="FF0000"/>
                </a:solidFill>
                <a:latin typeface="Open Sans"/>
              </a:rPr>
              <a:t>collaboration</a:t>
            </a:r>
            <a:r>
              <a:rPr lang="en-US" altLang="zh-CN" sz="3200" b="1" dirty="0">
                <a:latin typeface="Open Sans"/>
              </a:rPr>
              <a:t>! </a:t>
            </a:r>
            <a:endParaRPr lang="en-US" altLang="zh-CN" sz="2800" b="1" dirty="0">
              <a:latin typeface="Open Sans"/>
            </a:endParaRPr>
          </a:p>
        </p:txBody>
      </p:sp>
      <p:pic>
        <p:nvPicPr>
          <p:cNvPr id="10" name="图片 9">
            <a:extLst>
              <a:ext uri="{FF2B5EF4-FFF2-40B4-BE49-F238E27FC236}">
                <a16:creationId xmlns:a16="http://schemas.microsoft.com/office/drawing/2014/main" id="{5A948D5F-3462-4B2F-B756-959F70B03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293" y="2535366"/>
            <a:ext cx="1994956" cy="1994956"/>
          </a:xfrm>
          <a:prstGeom prst="rect">
            <a:avLst/>
          </a:prstGeom>
        </p:spPr>
      </p:pic>
      <p:sp>
        <p:nvSpPr>
          <p:cNvPr id="13" name="矩形 12">
            <a:extLst>
              <a:ext uri="{FF2B5EF4-FFF2-40B4-BE49-F238E27FC236}">
                <a16:creationId xmlns:a16="http://schemas.microsoft.com/office/drawing/2014/main" id="{567379CF-431F-4BEF-81B8-41672FDEC705}"/>
              </a:ext>
            </a:extLst>
          </p:cNvPr>
          <p:cNvSpPr/>
          <p:nvPr/>
        </p:nvSpPr>
        <p:spPr>
          <a:xfrm>
            <a:off x="1350814" y="4460748"/>
            <a:ext cx="2744183" cy="1457963"/>
          </a:xfrm>
          <a:prstGeom prst="rect">
            <a:avLst/>
          </a:prstGeom>
        </p:spPr>
        <p:txBody>
          <a:bodyPr wrap="square">
            <a:spAutoFit/>
          </a:bodyPr>
          <a:lstStyle/>
          <a:p>
            <a:pPr>
              <a:lnSpc>
                <a:spcPct val="125000"/>
              </a:lnSpc>
            </a:pPr>
            <a:r>
              <a:rPr lang="en-US" altLang="zh-CN" sz="1600" b="1" i="1" dirty="0"/>
              <a:t>: ) scan to access</a:t>
            </a:r>
            <a:endParaRPr lang="en-US" altLang="zh-CN" sz="1600" b="1" dirty="0"/>
          </a:p>
          <a:p>
            <a:pPr>
              <a:lnSpc>
                <a:spcPct val="125000"/>
              </a:lnSpc>
            </a:pPr>
            <a:r>
              <a:rPr lang="en-US" altLang="zh-CN" sz="1400" b="1" dirty="0"/>
              <a:t>- 55 action classes</a:t>
            </a:r>
          </a:p>
          <a:p>
            <a:pPr>
              <a:lnSpc>
                <a:spcPct val="125000"/>
              </a:lnSpc>
            </a:pPr>
            <a:r>
              <a:rPr lang="en-US" altLang="zh-CN" sz="1400" b="1" dirty="0"/>
              <a:t>- 42K samples</a:t>
            </a:r>
          </a:p>
          <a:p>
            <a:pPr>
              <a:lnSpc>
                <a:spcPct val="125000"/>
              </a:lnSpc>
            </a:pPr>
            <a:r>
              <a:rPr lang="en-US" altLang="zh-CN" sz="1400" b="1" dirty="0"/>
              <a:t>- Paired Wi-Fi, mm-wave radar, 23 RFID tags, </a:t>
            </a:r>
            <a:r>
              <a:rPr lang="en-US" altLang="zh-CN" sz="1400" b="1" dirty="0" err="1"/>
              <a:t>rgb+d+IR</a:t>
            </a:r>
            <a:r>
              <a:rPr lang="en-US" altLang="zh-CN" sz="1400" b="1" dirty="0"/>
              <a:t> videos</a:t>
            </a:r>
          </a:p>
        </p:txBody>
      </p:sp>
      <p:pic>
        <p:nvPicPr>
          <p:cNvPr id="2" name="图片 1">
            <a:extLst>
              <a:ext uri="{FF2B5EF4-FFF2-40B4-BE49-F238E27FC236}">
                <a16:creationId xmlns:a16="http://schemas.microsoft.com/office/drawing/2014/main" id="{044B7FEA-9A68-4EBB-9E0F-7FF5C8DB2F33}"/>
              </a:ext>
            </a:extLst>
          </p:cNvPr>
          <p:cNvPicPr>
            <a:picLocks noChangeAspect="1"/>
          </p:cNvPicPr>
          <p:nvPr/>
        </p:nvPicPr>
        <p:blipFill>
          <a:blip r:embed="rId4"/>
          <a:stretch>
            <a:fillRect/>
          </a:stretch>
        </p:blipFill>
        <p:spPr>
          <a:xfrm>
            <a:off x="4639968" y="2424986"/>
            <a:ext cx="2507787" cy="3341528"/>
          </a:xfrm>
          <a:prstGeom prst="rect">
            <a:avLst/>
          </a:prstGeom>
        </p:spPr>
      </p:pic>
      <p:sp>
        <p:nvSpPr>
          <p:cNvPr id="15" name="矩形 14">
            <a:extLst>
              <a:ext uri="{FF2B5EF4-FFF2-40B4-BE49-F238E27FC236}">
                <a16:creationId xmlns:a16="http://schemas.microsoft.com/office/drawing/2014/main" id="{C03DCDE5-3479-4F8E-BD78-6C972122ACEA}"/>
              </a:ext>
            </a:extLst>
          </p:cNvPr>
          <p:cNvSpPr/>
          <p:nvPr/>
        </p:nvSpPr>
        <p:spPr>
          <a:xfrm>
            <a:off x="585000" y="691350"/>
            <a:ext cx="9441650" cy="584775"/>
          </a:xfrm>
          <a:prstGeom prst="rect">
            <a:avLst/>
          </a:prstGeom>
        </p:spPr>
        <p:txBody>
          <a:bodyPr wrap="square">
            <a:spAutoFit/>
          </a:bodyPr>
          <a:lstStyle/>
          <a:p>
            <a:r>
              <a:rPr lang="en-US" altLang="zh-CN" sz="3200" dirty="0">
                <a:latin typeface="Open Sans"/>
              </a:rPr>
              <a:t>Thank you! Q&amp;A!</a:t>
            </a:r>
            <a:endParaRPr lang="en-US" altLang="zh-CN" sz="2800" dirty="0">
              <a:latin typeface="Open Sans"/>
            </a:endParaRPr>
          </a:p>
        </p:txBody>
      </p:sp>
      <p:sp>
        <p:nvSpPr>
          <p:cNvPr id="16" name="矩形 15">
            <a:extLst>
              <a:ext uri="{FF2B5EF4-FFF2-40B4-BE49-F238E27FC236}">
                <a16:creationId xmlns:a16="http://schemas.microsoft.com/office/drawing/2014/main" id="{065052BD-8154-477C-872F-1AA66774E524}"/>
              </a:ext>
            </a:extLst>
          </p:cNvPr>
          <p:cNvSpPr/>
          <p:nvPr/>
        </p:nvSpPr>
        <p:spPr>
          <a:xfrm>
            <a:off x="7005933" y="3926883"/>
            <a:ext cx="4836817" cy="1262846"/>
          </a:xfrm>
          <a:prstGeom prst="rect">
            <a:avLst/>
          </a:prstGeom>
        </p:spPr>
        <p:txBody>
          <a:bodyPr wrap="square">
            <a:spAutoFit/>
          </a:bodyPr>
          <a:lstStyle/>
          <a:p>
            <a:pPr>
              <a:lnSpc>
                <a:spcPct val="125000"/>
              </a:lnSpc>
            </a:pPr>
            <a:br>
              <a:rPr lang="en-US" altLang="zh-CN" sz="1400" dirty="0"/>
            </a:br>
            <a:r>
              <a:rPr lang="en-US" altLang="zh-CN" sz="1600" b="1" dirty="0"/>
              <a:t>Fei Wang (</a:t>
            </a:r>
            <a:r>
              <a:rPr lang="zh-CN" altLang="en-US" sz="1600" b="1" dirty="0"/>
              <a:t>王飞</a:t>
            </a:r>
            <a:r>
              <a:rPr lang="en-US" altLang="zh-CN" sz="1600" b="1" dirty="0"/>
              <a:t>)</a:t>
            </a:r>
            <a:endParaRPr lang="en-US" altLang="zh-CN" sz="1600" dirty="0"/>
          </a:p>
          <a:p>
            <a:pPr>
              <a:lnSpc>
                <a:spcPct val="125000"/>
              </a:lnSpc>
            </a:pPr>
            <a:r>
              <a:rPr lang="en-US" altLang="zh-CN" sz="1600" dirty="0"/>
              <a:t>Associate Professor, Xi’an </a:t>
            </a:r>
            <a:r>
              <a:rPr lang="en-US" altLang="zh-CN" sz="1600" dirty="0" err="1"/>
              <a:t>Jiaotong</a:t>
            </a:r>
            <a:r>
              <a:rPr lang="en-US" altLang="zh-CN" sz="1600" dirty="0"/>
              <a:t> University, China</a:t>
            </a:r>
          </a:p>
          <a:p>
            <a:pPr>
              <a:lnSpc>
                <a:spcPct val="125000"/>
              </a:lnSpc>
            </a:pPr>
            <a:r>
              <a:rPr lang="en-US" altLang="zh-CN" sz="1600" b="1" dirty="0">
                <a:solidFill>
                  <a:srgbClr val="0070C0"/>
                </a:solidFill>
              </a:rPr>
              <a:t>feynmanw@xjtu.edu.cn</a:t>
            </a:r>
            <a:endParaRPr lang="zh-CN" altLang="en-US" sz="1600" b="1" dirty="0">
              <a:solidFill>
                <a:srgbClr val="0070C0"/>
              </a:solidFill>
            </a:endParaRPr>
          </a:p>
        </p:txBody>
      </p:sp>
      <p:sp>
        <p:nvSpPr>
          <p:cNvPr id="3" name="灯片编号占位符 2">
            <a:extLst>
              <a:ext uri="{FF2B5EF4-FFF2-40B4-BE49-F238E27FC236}">
                <a16:creationId xmlns:a16="http://schemas.microsoft.com/office/drawing/2014/main" id="{1B547913-73DB-4924-94BF-7006530FA911}"/>
              </a:ext>
            </a:extLst>
          </p:cNvPr>
          <p:cNvSpPr>
            <a:spLocks noGrp="1"/>
          </p:cNvSpPr>
          <p:nvPr>
            <p:ph type="sldNum" sz="quarter" idx="12"/>
          </p:nvPr>
        </p:nvSpPr>
        <p:spPr/>
        <p:txBody>
          <a:bodyPr/>
          <a:lstStyle/>
          <a:p>
            <a:fld id="{98F2E744-FD97-4603-A10C-8BDD2F9425C4}" type="slidenum">
              <a:rPr lang="zh-CN" altLang="en-US" smtClean="0"/>
              <a:t>17</a:t>
            </a:fld>
            <a:endParaRPr lang="zh-CN" altLang="en-US"/>
          </a:p>
        </p:txBody>
      </p:sp>
    </p:spTree>
    <p:extLst>
      <p:ext uri="{BB962C8B-B14F-4D97-AF65-F5344CB8AC3E}">
        <p14:creationId xmlns:p14="http://schemas.microsoft.com/office/powerpoint/2010/main" val="304027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03DCDE5-3479-4F8E-BD78-6C972122ACEA}"/>
              </a:ext>
            </a:extLst>
          </p:cNvPr>
          <p:cNvSpPr/>
          <p:nvPr/>
        </p:nvSpPr>
        <p:spPr>
          <a:xfrm>
            <a:off x="336972" y="196612"/>
            <a:ext cx="9441650" cy="584775"/>
          </a:xfrm>
          <a:prstGeom prst="rect">
            <a:avLst/>
          </a:prstGeom>
        </p:spPr>
        <p:txBody>
          <a:bodyPr wrap="square">
            <a:spAutoFit/>
          </a:bodyPr>
          <a:lstStyle/>
          <a:p>
            <a:r>
              <a:rPr lang="en-US" altLang="zh-CN" sz="3200" dirty="0">
                <a:latin typeface="Open Sans"/>
              </a:rPr>
              <a:t>Q&amp;A!</a:t>
            </a:r>
            <a:endParaRPr lang="en-US" altLang="zh-CN" sz="2800" dirty="0">
              <a:latin typeface="Open Sans"/>
            </a:endParaRPr>
          </a:p>
        </p:txBody>
      </p:sp>
      <p:grpSp>
        <p:nvGrpSpPr>
          <p:cNvPr id="4" name="组合 3">
            <a:extLst>
              <a:ext uri="{FF2B5EF4-FFF2-40B4-BE49-F238E27FC236}">
                <a16:creationId xmlns:a16="http://schemas.microsoft.com/office/drawing/2014/main" id="{F2CBAAC0-A886-4F45-B1CD-31852906050A}"/>
              </a:ext>
            </a:extLst>
          </p:cNvPr>
          <p:cNvGrpSpPr/>
          <p:nvPr/>
        </p:nvGrpSpPr>
        <p:grpSpPr>
          <a:xfrm>
            <a:off x="9668977" y="819663"/>
            <a:ext cx="2829049" cy="3457140"/>
            <a:chOff x="838200" y="2573407"/>
            <a:chExt cx="2829049" cy="3457140"/>
          </a:xfrm>
        </p:grpSpPr>
        <p:pic>
          <p:nvPicPr>
            <p:cNvPr id="2" name="图片 1">
              <a:extLst>
                <a:ext uri="{FF2B5EF4-FFF2-40B4-BE49-F238E27FC236}">
                  <a16:creationId xmlns:a16="http://schemas.microsoft.com/office/drawing/2014/main" id="{044B7FEA-9A68-4EBB-9E0F-7FF5C8DB2F33}"/>
                </a:ext>
              </a:extLst>
            </p:cNvPr>
            <p:cNvPicPr>
              <a:picLocks noChangeAspect="1"/>
            </p:cNvPicPr>
            <p:nvPr/>
          </p:nvPicPr>
          <p:blipFill>
            <a:blip r:embed="rId3"/>
            <a:stretch>
              <a:fillRect/>
            </a:stretch>
          </p:blipFill>
          <p:spPr>
            <a:xfrm>
              <a:off x="838200" y="2573407"/>
              <a:ext cx="2507787" cy="3341528"/>
            </a:xfrm>
            <a:prstGeom prst="rect">
              <a:avLst/>
            </a:prstGeom>
          </p:spPr>
        </p:pic>
        <p:sp>
          <p:nvSpPr>
            <p:cNvPr id="16" name="矩形 15">
              <a:extLst>
                <a:ext uri="{FF2B5EF4-FFF2-40B4-BE49-F238E27FC236}">
                  <a16:creationId xmlns:a16="http://schemas.microsoft.com/office/drawing/2014/main" id="{065052BD-8154-477C-872F-1AA66774E524}"/>
                </a:ext>
              </a:extLst>
            </p:cNvPr>
            <p:cNvSpPr/>
            <p:nvPr/>
          </p:nvSpPr>
          <p:spPr>
            <a:xfrm>
              <a:off x="1412662" y="5270595"/>
              <a:ext cx="2254587" cy="759952"/>
            </a:xfrm>
            <a:prstGeom prst="rect">
              <a:avLst/>
            </a:prstGeom>
          </p:spPr>
          <p:txBody>
            <a:bodyPr wrap="square">
              <a:spAutoFit/>
            </a:bodyPr>
            <a:lstStyle/>
            <a:p>
              <a:pPr>
                <a:lnSpc>
                  <a:spcPct val="125000"/>
                </a:lnSpc>
              </a:pPr>
              <a:br>
                <a:rPr lang="en-US" altLang="zh-CN" b="1" dirty="0">
                  <a:solidFill>
                    <a:srgbClr val="0070C0"/>
                  </a:solidFill>
                </a:rPr>
              </a:br>
              <a:r>
                <a:rPr lang="en-US" altLang="zh-CN" b="1" dirty="0">
                  <a:solidFill>
                    <a:srgbClr val="0070C0"/>
                  </a:solidFill>
                </a:rPr>
                <a:t>Add on WeChat</a:t>
              </a:r>
              <a:endParaRPr lang="zh-CN" altLang="en-US" b="1" dirty="0">
                <a:solidFill>
                  <a:srgbClr val="0070C0"/>
                </a:solidFill>
              </a:endParaRPr>
            </a:p>
          </p:txBody>
        </p:sp>
      </p:grpSp>
      <p:sp>
        <p:nvSpPr>
          <p:cNvPr id="3" name="灯片编号占位符 2">
            <a:extLst>
              <a:ext uri="{FF2B5EF4-FFF2-40B4-BE49-F238E27FC236}">
                <a16:creationId xmlns:a16="http://schemas.microsoft.com/office/drawing/2014/main" id="{1B547913-73DB-4924-94BF-7006530FA911}"/>
              </a:ext>
            </a:extLst>
          </p:cNvPr>
          <p:cNvSpPr>
            <a:spLocks noGrp="1"/>
          </p:cNvSpPr>
          <p:nvPr>
            <p:ph type="sldNum" sz="quarter" idx="12"/>
          </p:nvPr>
        </p:nvSpPr>
        <p:spPr/>
        <p:txBody>
          <a:bodyPr/>
          <a:lstStyle/>
          <a:p>
            <a:fld id="{98F2E744-FD97-4603-A10C-8BDD2F9425C4}" type="slidenum">
              <a:rPr lang="zh-CN" altLang="en-US" smtClean="0"/>
              <a:t>18</a:t>
            </a:fld>
            <a:endParaRPr lang="zh-CN" altLang="en-US"/>
          </a:p>
        </p:txBody>
      </p:sp>
      <p:sp>
        <p:nvSpPr>
          <p:cNvPr id="11" name="文本框 10">
            <a:extLst>
              <a:ext uri="{FF2B5EF4-FFF2-40B4-BE49-F238E27FC236}">
                <a16:creationId xmlns:a16="http://schemas.microsoft.com/office/drawing/2014/main" id="{081F9B93-F2D2-4CF7-9AF2-5A356520FC29}"/>
              </a:ext>
            </a:extLst>
          </p:cNvPr>
          <p:cNvSpPr txBox="1"/>
          <p:nvPr/>
        </p:nvSpPr>
        <p:spPr>
          <a:xfrm>
            <a:off x="185749" y="781387"/>
            <a:ext cx="9694851" cy="5940088"/>
          </a:xfrm>
          <a:prstGeom prst="rect">
            <a:avLst/>
          </a:prstGeom>
          <a:noFill/>
        </p:spPr>
        <p:txBody>
          <a:bodyPr wrap="square" rtlCol="0" anchor="t">
            <a:spAutoFit/>
          </a:bodyPr>
          <a:lstStyle/>
          <a:p>
            <a:pPr lvl="0">
              <a:defRPr/>
            </a:pPr>
            <a:r>
              <a:rPr lang="en-US" altLang="zh-CN" sz="2000" b="1" dirty="0">
                <a:solidFill>
                  <a:srgbClr val="0070C0"/>
                </a:solidFill>
              </a:rPr>
              <a:t>1.</a:t>
            </a:r>
            <a:r>
              <a:rPr lang="zh-CN" altLang="en-US" sz="2000" b="1" dirty="0">
                <a:solidFill>
                  <a:srgbClr val="0070C0"/>
                </a:solidFill>
              </a:rPr>
              <a:t> </a:t>
            </a:r>
            <a:r>
              <a:rPr lang="en-US" altLang="zh-CN" sz="2000" b="1" dirty="0">
                <a:solidFill>
                  <a:srgbClr val="0070C0"/>
                </a:solidFill>
              </a:rPr>
              <a:t>How to access video dataset</a:t>
            </a:r>
            <a:r>
              <a:rPr lang="zh-CN" altLang="en-US" sz="2000" b="1" dirty="0">
                <a:solidFill>
                  <a:srgbClr val="0070C0"/>
                </a:solidFill>
              </a:rPr>
              <a:t>：</a:t>
            </a:r>
            <a:r>
              <a:rPr lang="en-US" altLang="zh-CN" sz="2000" dirty="0"/>
              <a:t>The video is currently not available for public download. It is approximately 9TB and stored in Alibaba Cloud Drive. Due to the sharing restrictions of the cloud drive, </a:t>
            </a:r>
            <a:r>
              <a:rPr lang="en-US" altLang="zh-CN" sz="2000" b="1" dirty="0"/>
              <a:t>the video can only be sent through individual private links. Everyone is welcome to contact Fei Wang for the video link.</a:t>
            </a:r>
          </a:p>
          <a:p>
            <a:pPr lvl="0">
              <a:defRPr/>
            </a:pPr>
            <a:endParaRPr lang="en-US" altLang="zh-CN" sz="2000" dirty="0"/>
          </a:p>
          <a:p>
            <a:pPr>
              <a:defRPr/>
            </a:pPr>
            <a:r>
              <a:rPr lang="en-US" altLang="zh-CN" sz="2000" b="1" dirty="0">
                <a:solidFill>
                  <a:srgbClr val="0070C0"/>
                </a:solidFill>
              </a:rPr>
              <a:t>2. What annotations are available for the videos. </a:t>
            </a:r>
            <a:r>
              <a:rPr lang="en-US" altLang="zh-CN" sz="2000" dirty="0"/>
              <a:t>The video currently consists of RGB+D+IR, with five channels. We have provided code and tutorials on our website to separate each channel. Currently, the video only has action </a:t>
            </a:r>
            <a:r>
              <a:rPr lang="en-US" altLang="zh-CN" sz="2000" b="1" dirty="0"/>
              <a:t>category annotations. Annotations for pose and mesh can be extracted using tools such as Kinetic SDK or ROMP. </a:t>
            </a:r>
            <a:r>
              <a:rPr lang="en-US" altLang="zh-CN" sz="2000" dirty="0"/>
              <a:t>There are no annotations for the start and end times of actions, but if needed, they can be obtained through the synchronized videos.</a:t>
            </a:r>
          </a:p>
          <a:p>
            <a:pPr lvl="0">
              <a:defRPr/>
            </a:pPr>
            <a:endParaRPr lang="en-US" altLang="zh-CN" sz="2000" dirty="0"/>
          </a:p>
          <a:p>
            <a:r>
              <a:rPr lang="en-US" altLang="zh-CN" sz="2000" b="1" dirty="0">
                <a:solidFill>
                  <a:srgbClr val="0070C0"/>
                </a:solidFill>
              </a:rPr>
              <a:t>3. What format does millimeter-wave radar data take? </a:t>
            </a:r>
            <a:r>
              <a:rPr lang="en-US" altLang="zh-CN" sz="2000" dirty="0"/>
              <a:t>After processing the millimeter-wave data, we have heatmaps for range-Doppler and range distance. We also provide the raw data on our website for everyone to process it into other formats, such as point cloud data.</a:t>
            </a:r>
          </a:p>
          <a:p>
            <a:endParaRPr lang="en-US" altLang="zh-CN" sz="2000" dirty="0"/>
          </a:p>
          <a:p>
            <a:r>
              <a:rPr lang="en-US" altLang="zh-CN" sz="2000" b="1" dirty="0">
                <a:solidFill>
                  <a:srgbClr val="0070C0"/>
                </a:solidFill>
              </a:rPr>
              <a:t>4. Is the action continuous? </a:t>
            </a:r>
            <a:r>
              <a:rPr lang="en-US" altLang="zh-CN" sz="2000" dirty="0"/>
              <a:t>The actions are not continuous; the dataset has been cut into 5-second clips, with one action performed within each 5-second period.</a:t>
            </a:r>
          </a:p>
        </p:txBody>
      </p:sp>
      <p:sp>
        <p:nvSpPr>
          <p:cNvPr id="5" name="矩形 4">
            <a:extLst>
              <a:ext uri="{FF2B5EF4-FFF2-40B4-BE49-F238E27FC236}">
                <a16:creationId xmlns:a16="http://schemas.microsoft.com/office/drawing/2014/main" id="{514073E2-93D3-433F-915B-D0CDCCD6A8FB}"/>
              </a:ext>
            </a:extLst>
          </p:cNvPr>
          <p:cNvSpPr/>
          <p:nvPr/>
        </p:nvSpPr>
        <p:spPr>
          <a:xfrm>
            <a:off x="9465779" y="4250490"/>
            <a:ext cx="2642070" cy="413703"/>
          </a:xfrm>
          <a:prstGeom prst="rect">
            <a:avLst/>
          </a:prstGeom>
        </p:spPr>
        <p:txBody>
          <a:bodyPr wrap="none">
            <a:spAutoFit/>
          </a:bodyPr>
          <a:lstStyle/>
          <a:p>
            <a:pPr>
              <a:lnSpc>
                <a:spcPct val="125000"/>
              </a:lnSpc>
            </a:pPr>
            <a:r>
              <a:rPr lang="en-US" altLang="zh-CN" b="1" dirty="0">
                <a:solidFill>
                  <a:srgbClr val="0070C0"/>
                </a:solidFill>
              </a:rPr>
              <a:t>feynmanw@xjtu.edu.cn</a:t>
            </a:r>
            <a:endParaRPr lang="zh-CN" altLang="en-US" b="1" dirty="0">
              <a:solidFill>
                <a:srgbClr val="0070C0"/>
              </a:solidFill>
            </a:endParaRPr>
          </a:p>
        </p:txBody>
      </p:sp>
    </p:spTree>
    <p:extLst>
      <p:ext uri="{BB962C8B-B14F-4D97-AF65-F5344CB8AC3E}">
        <p14:creationId xmlns:p14="http://schemas.microsoft.com/office/powerpoint/2010/main" val="396643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B60A002-641C-4D37-96EC-1B34778DAD85}"/>
              </a:ext>
            </a:extLst>
          </p:cNvPr>
          <p:cNvSpPr>
            <a:spLocks noGrp="1"/>
          </p:cNvSpPr>
          <p:nvPr>
            <p:ph idx="1"/>
          </p:nvPr>
        </p:nvSpPr>
        <p:spPr>
          <a:xfrm>
            <a:off x="685800" y="1449388"/>
            <a:ext cx="11379200" cy="4351338"/>
          </a:xfrm>
        </p:spPr>
        <p:txBody>
          <a:bodyPr>
            <a:normAutofit/>
          </a:bodyPr>
          <a:lstStyle/>
          <a:p>
            <a:endParaRPr lang="en-US" altLang="zh-CN" sz="2400" dirty="0">
              <a:sym typeface="+mn-ea"/>
            </a:endParaRPr>
          </a:p>
          <a:p>
            <a:pPr>
              <a:buFont typeface="Wingdings" panose="05000000000000000000" pitchFamily="2" charset="2"/>
              <a:buChar char="ü"/>
            </a:pPr>
            <a:r>
              <a:rPr lang="en-US" altLang="zh-CN" sz="2400" dirty="0">
                <a:sym typeface="+mn-ea"/>
              </a:rPr>
              <a:t>RF devices such as Wi-Fi adapters are widely employed in daily life</a:t>
            </a:r>
          </a:p>
          <a:p>
            <a:pPr>
              <a:buFont typeface="Wingdings" panose="05000000000000000000" pitchFamily="2" charset="2"/>
              <a:buChar char="ü"/>
            </a:pPr>
            <a:r>
              <a:rPr lang="en-US" altLang="zh-CN" sz="2400" dirty="0">
                <a:sym typeface="+mn-ea"/>
              </a:rPr>
              <a:t>Promising solutions for indoor action analysis: less privacy concerns than cameras, robustness to lighting conditions and occlusion</a:t>
            </a:r>
          </a:p>
          <a:p>
            <a:pPr>
              <a:buFont typeface="Wingdings" panose="05000000000000000000" pitchFamily="2" charset="2"/>
              <a:buChar char="ü"/>
            </a:pPr>
            <a:r>
              <a:rPr lang="en-US" altLang="zh-CN" sz="2400" dirty="0">
                <a:sym typeface="+mn-ea"/>
              </a:rPr>
              <a:t>E</a:t>
            </a:r>
            <a:r>
              <a:rPr lang="en-US" altLang="zh-CN" sz="2400" dirty="0">
                <a:solidFill>
                  <a:schemeClr val="tx1"/>
                </a:solidFill>
                <a:sym typeface="+mn-ea"/>
              </a:rPr>
              <a:t>lderly care, health monitoring, smart home control, security surveillance, etc.</a:t>
            </a:r>
          </a:p>
          <a:p>
            <a:pPr>
              <a:buFont typeface="Wingdings" panose="05000000000000000000" pitchFamily="2" charset="2"/>
              <a:buChar char="ü"/>
            </a:pPr>
            <a:endParaRPr lang="en-US" altLang="zh-CN" sz="2400" dirty="0">
              <a:sym typeface="+mn-ea"/>
            </a:endParaRPr>
          </a:p>
          <a:p>
            <a:pPr>
              <a:buFont typeface="等线" panose="02010600030101010101" pitchFamily="2" charset="-122"/>
              <a:buChar char="╳"/>
            </a:pPr>
            <a:r>
              <a:rPr lang="en-US" altLang="zh-CN" sz="2400" dirty="0">
                <a:sym typeface="+mn-ea"/>
              </a:rPr>
              <a:t> However, most RF-based action analysis work remain in the proof-of-concept stage, few large-scale real-world applications</a:t>
            </a:r>
          </a:p>
          <a:p>
            <a:pPr marL="0" indent="0">
              <a:buNone/>
            </a:pPr>
            <a:endParaRPr lang="en-US" altLang="zh-CN" sz="2400" dirty="0"/>
          </a:p>
        </p:txBody>
      </p:sp>
      <p:sp>
        <p:nvSpPr>
          <p:cNvPr id="5" name="标题 4">
            <a:extLst>
              <a:ext uri="{FF2B5EF4-FFF2-40B4-BE49-F238E27FC236}">
                <a16:creationId xmlns:a16="http://schemas.microsoft.com/office/drawing/2014/main" id="{DDFEEE5B-2DFF-42CD-9287-BFBF77385578}"/>
              </a:ext>
            </a:extLst>
          </p:cNvPr>
          <p:cNvSpPr>
            <a:spLocks noGrp="1"/>
          </p:cNvSpPr>
          <p:nvPr>
            <p:ph type="title"/>
          </p:nvPr>
        </p:nvSpPr>
        <p:spPr>
          <a:xfrm>
            <a:off x="342900" y="123825"/>
            <a:ext cx="10515600" cy="1325563"/>
          </a:xfrm>
        </p:spPr>
        <p:txBody>
          <a:bodyPr>
            <a:normAutofit/>
          </a:bodyPr>
          <a:lstStyle/>
          <a:p>
            <a:r>
              <a:rPr lang="en-US" altLang="zh-CN" sz="4000" dirty="0"/>
              <a:t>RF solutions for action analysis</a:t>
            </a:r>
            <a:endParaRPr lang="zh-CN" altLang="en-US" sz="4000" dirty="0"/>
          </a:p>
        </p:txBody>
      </p:sp>
      <p:sp>
        <p:nvSpPr>
          <p:cNvPr id="2" name="灯片编号占位符 1">
            <a:extLst>
              <a:ext uri="{FF2B5EF4-FFF2-40B4-BE49-F238E27FC236}">
                <a16:creationId xmlns:a16="http://schemas.microsoft.com/office/drawing/2014/main" id="{FCC2E064-2E1A-4E2A-8683-A3BC96A62D82}"/>
              </a:ext>
            </a:extLst>
          </p:cNvPr>
          <p:cNvSpPr>
            <a:spLocks noGrp="1"/>
          </p:cNvSpPr>
          <p:nvPr>
            <p:ph type="sldNum" sz="quarter" idx="12"/>
          </p:nvPr>
        </p:nvSpPr>
        <p:spPr/>
        <p:txBody>
          <a:bodyPr/>
          <a:lstStyle/>
          <a:p>
            <a:fld id="{98F2E744-FD97-4603-A10C-8BDD2F9425C4}" type="slidenum">
              <a:rPr lang="zh-CN" altLang="en-US" smtClean="0"/>
              <a:t>2</a:t>
            </a:fld>
            <a:endParaRPr lang="zh-CN" altLang="en-US"/>
          </a:p>
        </p:txBody>
      </p:sp>
    </p:spTree>
    <p:extLst>
      <p:ext uri="{BB962C8B-B14F-4D97-AF65-F5344CB8AC3E}">
        <p14:creationId xmlns:p14="http://schemas.microsoft.com/office/powerpoint/2010/main" val="2232811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B60A002-641C-4D37-96EC-1B34778DAD85}"/>
              </a:ext>
            </a:extLst>
          </p:cNvPr>
          <p:cNvSpPr>
            <a:spLocks noGrp="1"/>
          </p:cNvSpPr>
          <p:nvPr>
            <p:ph idx="1"/>
          </p:nvPr>
        </p:nvSpPr>
        <p:spPr>
          <a:xfrm>
            <a:off x="654050" y="1278731"/>
            <a:ext cx="10356850" cy="4487069"/>
          </a:xfrm>
        </p:spPr>
        <p:txBody>
          <a:bodyPr>
            <a:normAutofit/>
          </a:bodyPr>
          <a:lstStyle/>
          <a:p>
            <a:endParaRPr lang="en-US" altLang="zh-CN" sz="2400" dirty="0">
              <a:sym typeface="+mn-ea"/>
            </a:endParaRPr>
          </a:p>
          <a:p>
            <a:pPr>
              <a:buFont typeface="Wingdings" panose="05000000000000000000" pitchFamily="2" charset="2"/>
              <a:buChar char="ü"/>
            </a:pPr>
            <a:r>
              <a:rPr lang="en-US" altLang="zh-CN" sz="2400" b="1" dirty="0">
                <a:solidFill>
                  <a:srgbClr val="0070C0"/>
                </a:solidFill>
                <a:sym typeface="+mn-ea"/>
              </a:rPr>
              <a:t>Scaling law </a:t>
            </a:r>
            <a:r>
              <a:rPr lang="en-US" altLang="zh-CN" sz="2400" dirty="0">
                <a:sym typeface="+mn-ea"/>
              </a:rPr>
              <a:t>boosts recent achievements in AI, such as </a:t>
            </a:r>
            <a:r>
              <a:rPr lang="en-US" altLang="zh-CN" sz="2400" dirty="0" err="1">
                <a:solidFill>
                  <a:srgbClr val="0070C0"/>
                </a:solidFill>
                <a:sym typeface="+mn-ea"/>
              </a:rPr>
              <a:t>ViT</a:t>
            </a:r>
            <a:r>
              <a:rPr lang="en-US" altLang="zh-CN" sz="2400" dirty="0">
                <a:solidFill>
                  <a:srgbClr val="0070C0"/>
                </a:solidFill>
                <a:sym typeface="+mn-ea"/>
              </a:rPr>
              <a:t>(300M images), CLIP(400M paired text/images), SAM(11M images, 1B masks), LLMs (~15000B tokens for Llama3.1), </a:t>
            </a:r>
            <a:r>
              <a:rPr lang="en-US" altLang="zh-CN" sz="2400" dirty="0">
                <a:sym typeface="+mn-ea"/>
              </a:rPr>
              <a:t>etc.</a:t>
            </a:r>
          </a:p>
          <a:p>
            <a:pPr>
              <a:buFont typeface="Wingdings" panose="05000000000000000000" pitchFamily="2" charset="2"/>
              <a:buChar char="ü"/>
            </a:pPr>
            <a:r>
              <a:rPr lang="en-US" altLang="zh-CN" sz="2400" dirty="0">
                <a:sym typeface="+mn-ea"/>
              </a:rPr>
              <a:t>In video-based action recognition task, the large-scale Kenatics-400 dataset enable </a:t>
            </a:r>
            <a:r>
              <a:rPr lang="en-US" altLang="zh-CN" sz="2400" dirty="0" err="1">
                <a:sym typeface="+mn-ea"/>
              </a:rPr>
              <a:t>vallina</a:t>
            </a:r>
            <a:r>
              <a:rPr lang="en-US" altLang="zh-CN" sz="2400" dirty="0">
                <a:sym typeface="+mn-ea"/>
              </a:rPr>
              <a:t> ResNet3D (replace conv2d operations with conv3d) outperforming previous carefully-designed methods</a:t>
            </a:r>
          </a:p>
          <a:p>
            <a:pPr>
              <a:buFont typeface="Wingdings" panose="05000000000000000000" pitchFamily="2" charset="2"/>
              <a:buChar char="Ø"/>
            </a:pPr>
            <a:r>
              <a:rPr lang="en-US" altLang="zh-CN" sz="2400" dirty="0">
                <a:sym typeface="+mn-ea"/>
              </a:rPr>
              <a:t>Scaling RF dataset may reduce challenges in real-world deployment, such as for cases of new users in new environment performing new actions with new poses, new orientation, etc. (true zero-shot use in the wild)</a:t>
            </a:r>
          </a:p>
        </p:txBody>
      </p:sp>
      <p:sp>
        <p:nvSpPr>
          <p:cNvPr id="5" name="标题 4">
            <a:extLst>
              <a:ext uri="{FF2B5EF4-FFF2-40B4-BE49-F238E27FC236}">
                <a16:creationId xmlns:a16="http://schemas.microsoft.com/office/drawing/2014/main" id="{DDFEEE5B-2DFF-42CD-9287-BFBF77385578}"/>
              </a:ext>
            </a:extLst>
          </p:cNvPr>
          <p:cNvSpPr>
            <a:spLocks noGrp="1"/>
          </p:cNvSpPr>
          <p:nvPr>
            <p:ph type="title"/>
          </p:nvPr>
        </p:nvSpPr>
        <p:spPr>
          <a:xfrm>
            <a:off x="342900" y="123825"/>
            <a:ext cx="10515600" cy="1325563"/>
          </a:xfrm>
        </p:spPr>
        <p:txBody>
          <a:bodyPr>
            <a:normAutofit/>
          </a:bodyPr>
          <a:lstStyle/>
          <a:p>
            <a:r>
              <a:rPr lang="en-US" altLang="zh-CN" sz="4000" dirty="0"/>
              <a:t>Scaling RF dataset matters in action analysis</a:t>
            </a:r>
            <a:endParaRPr lang="zh-CN" altLang="en-US" sz="4000" dirty="0"/>
          </a:p>
        </p:txBody>
      </p:sp>
      <p:sp>
        <p:nvSpPr>
          <p:cNvPr id="2" name="灯片编号占位符 1">
            <a:extLst>
              <a:ext uri="{FF2B5EF4-FFF2-40B4-BE49-F238E27FC236}">
                <a16:creationId xmlns:a16="http://schemas.microsoft.com/office/drawing/2014/main" id="{AAEC46A6-945E-480A-8F01-D4AFCAE06AC1}"/>
              </a:ext>
            </a:extLst>
          </p:cNvPr>
          <p:cNvSpPr>
            <a:spLocks noGrp="1"/>
          </p:cNvSpPr>
          <p:nvPr>
            <p:ph type="sldNum" sz="quarter" idx="12"/>
          </p:nvPr>
        </p:nvSpPr>
        <p:spPr/>
        <p:txBody>
          <a:bodyPr/>
          <a:lstStyle/>
          <a:p>
            <a:fld id="{98F2E744-FD97-4603-A10C-8BDD2F9425C4}" type="slidenum">
              <a:rPr lang="zh-CN" altLang="en-US" smtClean="0"/>
              <a:t>3</a:t>
            </a:fld>
            <a:endParaRPr lang="zh-CN" altLang="en-US"/>
          </a:p>
        </p:txBody>
      </p:sp>
    </p:spTree>
    <p:extLst>
      <p:ext uri="{BB962C8B-B14F-4D97-AF65-F5344CB8AC3E}">
        <p14:creationId xmlns:p14="http://schemas.microsoft.com/office/powerpoint/2010/main" val="939852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79D7C5-F1BA-49CA-80DC-C3F99095CAA0}"/>
              </a:ext>
            </a:extLst>
          </p:cNvPr>
          <p:cNvSpPr>
            <a:spLocks noGrp="1"/>
          </p:cNvSpPr>
          <p:nvPr>
            <p:ph type="title"/>
          </p:nvPr>
        </p:nvSpPr>
        <p:spPr>
          <a:xfrm>
            <a:off x="231649" y="61879"/>
            <a:ext cx="11988801" cy="1325563"/>
          </a:xfrm>
        </p:spPr>
        <p:txBody>
          <a:bodyPr>
            <a:normAutofit/>
          </a:bodyPr>
          <a:lstStyle/>
          <a:p>
            <a:r>
              <a:rPr lang="en-US" altLang="zh-CN" sz="4000" dirty="0"/>
              <a:t>RF datasets even smaller than early video datasets</a:t>
            </a:r>
            <a:endParaRPr lang="zh-CN" altLang="en-US" sz="4000" dirty="0"/>
          </a:p>
        </p:txBody>
      </p:sp>
      <p:grpSp>
        <p:nvGrpSpPr>
          <p:cNvPr id="12" name="组合 11">
            <a:extLst>
              <a:ext uri="{FF2B5EF4-FFF2-40B4-BE49-F238E27FC236}">
                <a16:creationId xmlns:a16="http://schemas.microsoft.com/office/drawing/2014/main" id="{3D3ABCEF-83B4-4240-8A7A-43E72E5C5095}"/>
              </a:ext>
            </a:extLst>
          </p:cNvPr>
          <p:cNvGrpSpPr/>
          <p:nvPr/>
        </p:nvGrpSpPr>
        <p:grpSpPr>
          <a:xfrm>
            <a:off x="6706013" y="1484949"/>
            <a:ext cx="5342467" cy="4675602"/>
            <a:chOff x="945499" y="2368528"/>
            <a:chExt cx="4792851" cy="4194591"/>
          </a:xfrm>
        </p:grpSpPr>
        <p:pic>
          <p:nvPicPr>
            <p:cNvPr id="13" name="图片 12">
              <a:extLst>
                <a:ext uri="{FF2B5EF4-FFF2-40B4-BE49-F238E27FC236}">
                  <a16:creationId xmlns:a16="http://schemas.microsoft.com/office/drawing/2014/main" id="{B5B0008D-8E3A-4E59-90B6-B5E8A70DE01F}"/>
                </a:ext>
              </a:extLst>
            </p:cNvPr>
            <p:cNvPicPr>
              <a:picLocks noChangeAspect="1"/>
            </p:cNvPicPr>
            <p:nvPr/>
          </p:nvPicPr>
          <p:blipFill rotWithShape="1">
            <a:blip r:embed="rId3"/>
            <a:srcRect r="37491"/>
            <a:stretch>
              <a:fillRect/>
            </a:stretch>
          </p:blipFill>
          <p:spPr>
            <a:xfrm>
              <a:off x="945499" y="2368528"/>
              <a:ext cx="4477401" cy="4194591"/>
            </a:xfrm>
            <a:prstGeom prst="rect">
              <a:avLst/>
            </a:prstGeom>
          </p:spPr>
        </p:pic>
        <p:sp>
          <p:nvSpPr>
            <p:cNvPr id="14" name="矩形 13">
              <a:extLst>
                <a:ext uri="{FF2B5EF4-FFF2-40B4-BE49-F238E27FC236}">
                  <a16:creationId xmlns:a16="http://schemas.microsoft.com/office/drawing/2014/main" id="{A57325FC-71DB-44A7-B91E-E371E16626E0}"/>
                </a:ext>
              </a:extLst>
            </p:cNvPr>
            <p:cNvSpPr/>
            <p:nvPr/>
          </p:nvSpPr>
          <p:spPr>
            <a:xfrm>
              <a:off x="2151438" y="4915378"/>
              <a:ext cx="1780424" cy="307777"/>
            </a:xfrm>
            <a:prstGeom prst="rect">
              <a:avLst/>
            </a:prstGeom>
          </p:spPr>
          <p:txBody>
            <a:bodyPr wrap="none">
              <a:spAutoFit/>
            </a:bodyPr>
            <a:lstStyle/>
            <a:p>
              <a:r>
                <a:rPr lang="en-US" altLang="zh-CN" sz="1400" dirty="0">
                  <a:solidFill>
                    <a:srgbClr val="5B9BD5"/>
                  </a:solidFill>
                </a:rPr>
                <a:t>Widar3.0, T-PAMI21</a:t>
              </a:r>
              <a:endParaRPr lang="zh-CN" altLang="en-US" sz="1400" dirty="0">
                <a:solidFill>
                  <a:srgbClr val="5B9BD5"/>
                </a:solidFill>
              </a:endParaRPr>
            </a:p>
          </p:txBody>
        </p:sp>
        <p:sp>
          <p:nvSpPr>
            <p:cNvPr id="15" name="矩形 14">
              <a:extLst>
                <a:ext uri="{FF2B5EF4-FFF2-40B4-BE49-F238E27FC236}">
                  <a16:creationId xmlns:a16="http://schemas.microsoft.com/office/drawing/2014/main" id="{161FD357-CA3C-4305-A5BB-0A7306515F10}"/>
                </a:ext>
              </a:extLst>
            </p:cNvPr>
            <p:cNvSpPr/>
            <p:nvPr/>
          </p:nvSpPr>
          <p:spPr>
            <a:xfrm>
              <a:off x="2264418" y="5771933"/>
              <a:ext cx="1667444" cy="307777"/>
            </a:xfrm>
            <a:prstGeom prst="rect">
              <a:avLst/>
            </a:prstGeom>
          </p:spPr>
          <p:txBody>
            <a:bodyPr wrap="none">
              <a:spAutoFit/>
            </a:bodyPr>
            <a:lstStyle/>
            <a:p>
              <a:r>
                <a:rPr lang="en-US" altLang="zh-CN" sz="1400" dirty="0">
                  <a:solidFill>
                    <a:srgbClr val="518132"/>
                  </a:solidFill>
                </a:rPr>
                <a:t>MM-Fi, NeurIPS23</a:t>
              </a:r>
              <a:endParaRPr lang="zh-CN" altLang="en-US" sz="1400" dirty="0">
                <a:solidFill>
                  <a:srgbClr val="518132"/>
                </a:solidFill>
              </a:endParaRPr>
            </a:p>
          </p:txBody>
        </p:sp>
        <p:sp>
          <p:nvSpPr>
            <p:cNvPr id="16" name="矩形 15">
              <a:extLst>
                <a:ext uri="{FF2B5EF4-FFF2-40B4-BE49-F238E27FC236}">
                  <a16:creationId xmlns:a16="http://schemas.microsoft.com/office/drawing/2014/main" id="{B123D871-F733-46FE-9093-D46BF25DEB99}"/>
                </a:ext>
              </a:extLst>
            </p:cNvPr>
            <p:cNvSpPr/>
            <p:nvPr/>
          </p:nvSpPr>
          <p:spPr>
            <a:xfrm>
              <a:off x="2782316" y="3180288"/>
              <a:ext cx="537904" cy="307777"/>
            </a:xfrm>
            <a:prstGeom prst="rect">
              <a:avLst/>
            </a:prstGeom>
          </p:spPr>
          <p:txBody>
            <a:bodyPr wrap="none">
              <a:spAutoFit/>
            </a:bodyPr>
            <a:lstStyle/>
            <a:p>
              <a:r>
                <a:rPr lang="en-US" altLang="zh-CN" sz="1400" b="1" dirty="0">
                  <a:solidFill>
                    <a:srgbClr val="C79801"/>
                  </a:solidFill>
                </a:rPr>
                <a:t>AVA</a:t>
              </a:r>
              <a:endParaRPr lang="zh-CN" altLang="en-US" sz="1400" b="1" dirty="0">
                <a:solidFill>
                  <a:srgbClr val="C79801"/>
                </a:solidFill>
              </a:endParaRPr>
            </a:p>
          </p:txBody>
        </p:sp>
        <p:sp>
          <p:nvSpPr>
            <p:cNvPr id="17" name="矩形 16">
              <a:extLst>
                <a:ext uri="{FF2B5EF4-FFF2-40B4-BE49-F238E27FC236}">
                  <a16:creationId xmlns:a16="http://schemas.microsoft.com/office/drawing/2014/main" id="{B4475751-26E8-4D12-B9BC-0CA58C185565}"/>
                </a:ext>
              </a:extLst>
            </p:cNvPr>
            <p:cNvSpPr/>
            <p:nvPr/>
          </p:nvSpPr>
          <p:spPr>
            <a:xfrm>
              <a:off x="4619133" y="4721979"/>
              <a:ext cx="1119217" cy="307777"/>
            </a:xfrm>
            <a:prstGeom prst="rect">
              <a:avLst/>
            </a:prstGeom>
          </p:spPr>
          <p:txBody>
            <a:bodyPr wrap="none">
              <a:spAutoFit/>
            </a:bodyPr>
            <a:lstStyle/>
            <a:p>
              <a:r>
                <a:rPr lang="en-US" altLang="zh-CN" sz="1400" b="1" dirty="0" err="1">
                  <a:solidFill>
                    <a:srgbClr val="C79801"/>
                  </a:solidFill>
                </a:rPr>
                <a:t>ActivityNet</a:t>
              </a:r>
              <a:endParaRPr lang="zh-CN" altLang="en-US" sz="1400" b="1" dirty="0">
                <a:solidFill>
                  <a:srgbClr val="C79801"/>
                </a:solidFill>
              </a:endParaRPr>
            </a:p>
          </p:txBody>
        </p:sp>
        <p:sp>
          <p:nvSpPr>
            <p:cNvPr id="18" name="矩形 17">
              <a:extLst>
                <a:ext uri="{FF2B5EF4-FFF2-40B4-BE49-F238E27FC236}">
                  <a16:creationId xmlns:a16="http://schemas.microsoft.com/office/drawing/2014/main" id="{9D94BDE6-4C37-4F0C-9EBA-C22505C34B0B}"/>
                </a:ext>
              </a:extLst>
            </p:cNvPr>
            <p:cNvSpPr/>
            <p:nvPr/>
          </p:nvSpPr>
          <p:spPr>
            <a:xfrm>
              <a:off x="3300984" y="5189766"/>
              <a:ext cx="851515" cy="307777"/>
            </a:xfrm>
            <a:prstGeom prst="rect">
              <a:avLst/>
            </a:prstGeom>
          </p:spPr>
          <p:txBody>
            <a:bodyPr wrap="none">
              <a:spAutoFit/>
            </a:bodyPr>
            <a:lstStyle/>
            <a:p>
              <a:r>
                <a:rPr lang="en-US" altLang="zh-CN" sz="1400" b="1" dirty="0">
                  <a:solidFill>
                    <a:srgbClr val="C79801"/>
                  </a:solidFill>
                </a:rPr>
                <a:t>UCF101</a:t>
              </a:r>
              <a:endParaRPr lang="zh-CN" altLang="en-US" sz="1400" b="1" dirty="0">
                <a:solidFill>
                  <a:srgbClr val="C79801"/>
                </a:solidFill>
              </a:endParaRPr>
            </a:p>
          </p:txBody>
        </p:sp>
        <p:sp>
          <p:nvSpPr>
            <p:cNvPr id="19" name="矩形 18">
              <a:extLst>
                <a:ext uri="{FF2B5EF4-FFF2-40B4-BE49-F238E27FC236}">
                  <a16:creationId xmlns:a16="http://schemas.microsoft.com/office/drawing/2014/main" id="{64C43018-116D-497F-ABD0-3EA009E5BBB8}"/>
                </a:ext>
              </a:extLst>
            </p:cNvPr>
            <p:cNvSpPr/>
            <p:nvPr/>
          </p:nvSpPr>
          <p:spPr>
            <a:xfrm>
              <a:off x="2449469" y="5390951"/>
              <a:ext cx="922047" cy="307777"/>
            </a:xfrm>
            <a:prstGeom prst="rect">
              <a:avLst/>
            </a:prstGeom>
          </p:spPr>
          <p:txBody>
            <a:bodyPr wrap="none">
              <a:spAutoFit/>
            </a:bodyPr>
            <a:lstStyle/>
            <a:p>
              <a:r>
                <a:rPr lang="en-US" altLang="zh-CN" sz="1400" b="1" dirty="0">
                  <a:solidFill>
                    <a:srgbClr val="C79801"/>
                  </a:solidFill>
                </a:rPr>
                <a:t>HMDB51</a:t>
              </a:r>
              <a:endParaRPr lang="zh-CN" altLang="en-US" sz="1400" b="1" dirty="0">
                <a:solidFill>
                  <a:srgbClr val="C79801"/>
                </a:solidFill>
              </a:endParaRPr>
            </a:p>
          </p:txBody>
        </p:sp>
        <p:sp>
          <p:nvSpPr>
            <p:cNvPr id="20" name="矩形 19">
              <a:extLst>
                <a:ext uri="{FF2B5EF4-FFF2-40B4-BE49-F238E27FC236}">
                  <a16:creationId xmlns:a16="http://schemas.microsoft.com/office/drawing/2014/main" id="{1077517B-9988-4E90-856E-9DBBF0A864A8}"/>
                </a:ext>
              </a:extLst>
            </p:cNvPr>
            <p:cNvSpPr/>
            <p:nvPr/>
          </p:nvSpPr>
          <p:spPr>
            <a:xfrm>
              <a:off x="4049933" y="5464154"/>
              <a:ext cx="1000595" cy="307777"/>
            </a:xfrm>
            <a:prstGeom prst="rect">
              <a:avLst/>
            </a:prstGeom>
          </p:spPr>
          <p:txBody>
            <a:bodyPr wrap="none">
              <a:spAutoFit/>
            </a:bodyPr>
            <a:lstStyle/>
            <a:p>
              <a:r>
                <a:rPr lang="en-US" altLang="zh-CN" sz="1400" b="1" dirty="0">
                  <a:solidFill>
                    <a:srgbClr val="C79801"/>
                  </a:solidFill>
                </a:rPr>
                <a:t>Charades</a:t>
              </a:r>
              <a:endParaRPr lang="zh-CN" altLang="en-US" sz="1400" b="1" dirty="0">
                <a:solidFill>
                  <a:srgbClr val="C79801"/>
                </a:solidFill>
              </a:endParaRPr>
            </a:p>
          </p:txBody>
        </p:sp>
      </p:grpSp>
      <p:sp>
        <p:nvSpPr>
          <p:cNvPr id="21" name="文本框 20">
            <a:extLst>
              <a:ext uri="{FF2B5EF4-FFF2-40B4-BE49-F238E27FC236}">
                <a16:creationId xmlns:a16="http://schemas.microsoft.com/office/drawing/2014/main" id="{D9D1F925-E604-403C-A19C-9D79C1BEEB03}"/>
              </a:ext>
            </a:extLst>
          </p:cNvPr>
          <p:cNvSpPr txBox="1"/>
          <p:nvPr/>
        </p:nvSpPr>
        <p:spPr>
          <a:xfrm>
            <a:off x="315986" y="1387442"/>
            <a:ext cx="7860192" cy="456868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en-US" altLang="zh-CN" b="1" dirty="0">
                <a:solidFill>
                  <a:srgbClr val="0070C0"/>
                </a:solidFill>
                <a:sym typeface="+mn-ea"/>
              </a:rPr>
              <a:t>RF datasets in RF sensing community</a:t>
            </a:r>
          </a:p>
          <a:p>
            <a:pPr marL="800100" lvl="1" indent="-342900" algn="just">
              <a:lnSpc>
                <a:spcPct val="125000"/>
              </a:lnSpc>
              <a:buFont typeface="Arial" panose="020B0604020202020204" pitchFamily="34" charset="0"/>
              <a:buChar char="•"/>
            </a:pPr>
            <a:r>
              <a:rPr lang="en-US" altLang="zh-CN" b="1" dirty="0" err="1">
                <a:sym typeface="+mn-ea"/>
              </a:rPr>
              <a:t>WiAR</a:t>
            </a:r>
            <a:r>
              <a:rPr lang="en-US" altLang="zh-CN" b="1" dirty="0">
                <a:sym typeface="+mn-ea"/>
              </a:rPr>
              <a:t>: </a:t>
            </a:r>
            <a:r>
              <a:rPr lang="en-US" altLang="zh-CN" dirty="0">
                <a:sym typeface="+mn-ea"/>
              </a:rPr>
              <a:t>6 classes, 557 samples</a:t>
            </a:r>
            <a:endParaRPr lang="en-US" altLang="zh-CN" dirty="0"/>
          </a:p>
          <a:p>
            <a:pPr marL="800100" lvl="1" indent="-342900" algn="just">
              <a:lnSpc>
                <a:spcPct val="125000"/>
              </a:lnSpc>
              <a:buFont typeface="Arial" panose="020B0604020202020204" pitchFamily="34" charset="0"/>
              <a:buChar char="•"/>
            </a:pPr>
            <a:r>
              <a:rPr lang="en-US" altLang="zh-CN" b="1" dirty="0">
                <a:sym typeface="+mn-ea"/>
              </a:rPr>
              <a:t>MM-Fi: </a:t>
            </a:r>
            <a:r>
              <a:rPr lang="en-US" altLang="zh-CN" dirty="0">
                <a:sym typeface="+mn-ea"/>
              </a:rPr>
              <a:t>27 classes, 4860 samples</a:t>
            </a:r>
            <a:endParaRPr lang="en-US" altLang="zh-CN" dirty="0"/>
          </a:p>
          <a:p>
            <a:pPr marL="800100" lvl="1" indent="-342900" algn="just">
              <a:lnSpc>
                <a:spcPct val="125000"/>
              </a:lnSpc>
              <a:buFont typeface="Arial" panose="020B0604020202020204" pitchFamily="34" charset="0"/>
              <a:buChar char="•"/>
            </a:pPr>
            <a:r>
              <a:rPr lang="en-US" altLang="zh-CN" b="1" dirty="0">
                <a:sym typeface="+mn-ea"/>
              </a:rPr>
              <a:t>Widar3.0: </a:t>
            </a:r>
            <a:r>
              <a:rPr lang="en-US" altLang="zh-CN" dirty="0">
                <a:sym typeface="+mn-ea"/>
              </a:rPr>
              <a:t>16 classes, 17000 samples</a:t>
            </a:r>
            <a:endParaRPr lang="en-US" altLang="zh-CN" dirty="0"/>
          </a:p>
          <a:p>
            <a:pPr marL="800100" lvl="1" indent="-342900" algn="just">
              <a:lnSpc>
                <a:spcPct val="125000"/>
              </a:lnSpc>
              <a:buFont typeface="Arial" panose="020B0604020202020204" pitchFamily="34" charset="0"/>
              <a:buChar char="•"/>
            </a:pPr>
            <a:r>
              <a:rPr lang="en-US" altLang="zh-CN" b="1" dirty="0" err="1">
                <a:sym typeface="+mn-ea"/>
              </a:rPr>
              <a:t>mHomeGE</a:t>
            </a:r>
            <a:r>
              <a:rPr lang="en-US" altLang="zh-CN" b="1" dirty="0">
                <a:sym typeface="+mn-ea"/>
              </a:rPr>
              <a:t>: </a:t>
            </a:r>
            <a:r>
              <a:rPr lang="en-US" altLang="zh-CN" dirty="0">
                <a:sym typeface="+mn-ea"/>
              </a:rPr>
              <a:t>10 classes, 22000 samples</a:t>
            </a:r>
          </a:p>
          <a:p>
            <a:pPr marL="285750" indent="-285750" algn="just">
              <a:lnSpc>
                <a:spcPct val="125000"/>
              </a:lnSpc>
              <a:buFont typeface="Wingdings" panose="05000000000000000000" pitchFamily="2" charset="2"/>
              <a:buChar char="Ø"/>
            </a:pPr>
            <a:r>
              <a:rPr lang="en-US" altLang="zh-CN" b="1" dirty="0">
                <a:solidFill>
                  <a:srgbClr val="0070C0"/>
                </a:solidFill>
                <a:sym typeface="+mn-ea"/>
              </a:rPr>
              <a:t>Early video datasets in AI community</a:t>
            </a:r>
            <a:endParaRPr lang="en-US" altLang="zh-CN" b="1" dirty="0">
              <a:solidFill>
                <a:srgbClr val="0070C0"/>
              </a:solidFill>
            </a:endParaRPr>
          </a:p>
          <a:p>
            <a:pPr marL="742950" lvl="1" indent="-285750" algn="just">
              <a:lnSpc>
                <a:spcPct val="125000"/>
              </a:lnSpc>
              <a:buFont typeface="Arial" panose="020B0604020202020204" pitchFamily="34" charset="0"/>
              <a:buChar char="•"/>
            </a:pPr>
            <a:r>
              <a:rPr lang="en-US" altLang="zh-CN" b="1" dirty="0" err="1">
                <a:sym typeface="+mn-ea"/>
              </a:rPr>
              <a:t>ActivityNet</a:t>
            </a:r>
            <a:r>
              <a:rPr lang="en-US" altLang="zh-CN" b="1" dirty="0">
                <a:sym typeface="+mn-ea"/>
              </a:rPr>
              <a:t>(2015)</a:t>
            </a:r>
            <a:r>
              <a:rPr lang="en-US" altLang="zh-CN" dirty="0">
                <a:sym typeface="+mn-ea"/>
              </a:rPr>
              <a:t>: 200 classes, 23,064 samples</a:t>
            </a:r>
            <a:endParaRPr lang="en-US" altLang="zh-CN" dirty="0"/>
          </a:p>
          <a:p>
            <a:pPr marL="742950" lvl="1" indent="-285750" algn="just">
              <a:lnSpc>
                <a:spcPct val="125000"/>
              </a:lnSpc>
              <a:buFont typeface="Arial" panose="020B0604020202020204" pitchFamily="34" charset="0"/>
              <a:buChar char="•"/>
            </a:pPr>
            <a:r>
              <a:rPr lang="en-US" altLang="zh-CN" b="1" dirty="0">
                <a:sym typeface="+mn-ea"/>
              </a:rPr>
              <a:t>UCF101(2012)</a:t>
            </a:r>
            <a:r>
              <a:rPr lang="en-US" altLang="zh-CN" dirty="0">
                <a:sym typeface="+mn-ea"/>
              </a:rPr>
              <a:t>: 101 classes, 13,320 samples</a:t>
            </a:r>
            <a:endParaRPr lang="en-US" altLang="zh-CN" dirty="0"/>
          </a:p>
          <a:p>
            <a:pPr marL="742950" lvl="1" indent="-285750" algn="just">
              <a:lnSpc>
                <a:spcPct val="125000"/>
              </a:lnSpc>
              <a:buFont typeface="Arial" panose="020B0604020202020204" pitchFamily="34" charset="0"/>
              <a:buChar char="•"/>
            </a:pPr>
            <a:r>
              <a:rPr lang="en-US" altLang="zh-CN" b="1" dirty="0">
                <a:sym typeface="+mn-ea"/>
              </a:rPr>
              <a:t>HMDB51(2011)</a:t>
            </a:r>
            <a:r>
              <a:rPr lang="en-US" altLang="zh-CN" dirty="0">
                <a:sym typeface="+mn-ea"/>
              </a:rPr>
              <a:t>: 51 classes, 6,849 samples</a:t>
            </a:r>
            <a:endParaRPr lang="en-US" altLang="zh-CN" dirty="0"/>
          </a:p>
          <a:p>
            <a:pPr marL="742950" lvl="1" indent="-285750" algn="just">
              <a:lnSpc>
                <a:spcPct val="125000"/>
              </a:lnSpc>
              <a:buFont typeface="Arial" panose="020B0604020202020204" pitchFamily="34" charset="0"/>
              <a:buChar char="•"/>
            </a:pPr>
            <a:r>
              <a:rPr lang="en-US" altLang="zh-CN" b="1" dirty="0">
                <a:sym typeface="+mn-ea"/>
              </a:rPr>
              <a:t>Charades(2016)</a:t>
            </a:r>
            <a:r>
              <a:rPr lang="en-US" altLang="zh-CN" dirty="0">
                <a:sym typeface="+mn-ea"/>
              </a:rPr>
              <a:t>: 157 classes, 9,848 samples</a:t>
            </a:r>
          </a:p>
          <a:p>
            <a:pPr marL="285750" indent="-285750" algn="just">
              <a:lnSpc>
                <a:spcPct val="125000"/>
              </a:lnSpc>
              <a:buFont typeface="Wingdings" panose="05000000000000000000" pitchFamily="2" charset="2"/>
              <a:buChar char="Ø"/>
            </a:pPr>
            <a:r>
              <a:rPr lang="en-US" altLang="zh-CN" b="1" dirty="0">
                <a:solidFill>
                  <a:srgbClr val="FF0000"/>
                </a:solidFill>
                <a:sym typeface="+mn-ea"/>
              </a:rPr>
              <a:t>Recent video datasets much bigger</a:t>
            </a:r>
          </a:p>
          <a:p>
            <a:pPr marL="742950" lvl="1" indent="-285750" algn="just">
              <a:lnSpc>
                <a:spcPct val="125000"/>
              </a:lnSpc>
              <a:buFont typeface="Arial" panose="020B0604020202020204" pitchFamily="34" charset="0"/>
              <a:buChar char="•"/>
            </a:pPr>
            <a:r>
              <a:rPr lang="en-US" altLang="zh-CN" dirty="0">
                <a:sym typeface="+mn-ea"/>
              </a:rPr>
              <a:t>Kinetics-400(DeepMind): 400 classes, 160K samples</a:t>
            </a:r>
          </a:p>
          <a:p>
            <a:pPr marL="742950" lvl="1" indent="-285750" algn="just">
              <a:lnSpc>
                <a:spcPct val="125000"/>
              </a:lnSpc>
              <a:buFont typeface="Arial" panose="020B0604020202020204" pitchFamily="34" charset="0"/>
              <a:buChar char="•"/>
            </a:pPr>
            <a:r>
              <a:rPr lang="en-US" altLang="zh-CN" dirty="0">
                <a:sym typeface="+mn-ea"/>
              </a:rPr>
              <a:t>Something-Something V2(Google): 174 classes, </a:t>
            </a:r>
            <a:r>
              <a:rPr lang="en-US" altLang="zh-CN" dirty="0"/>
              <a:t>220,847 samples</a:t>
            </a:r>
            <a:endParaRPr lang="en-US" altLang="zh-CN" dirty="0">
              <a:sym typeface="+mn-ea"/>
            </a:endParaRPr>
          </a:p>
        </p:txBody>
      </p:sp>
      <p:sp>
        <p:nvSpPr>
          <p:cNvPr id="3" name="灯片编号占位符 2">
            <a:extLst>
              <a:ext uri="{FF2B5EF4-FFF2-40B4-BE49-F238E27FC236}">
                <a16:creationId xmlns:a16="http://schemas.microsoft.com/office/drawing/2014/main" id="{141F4FEE-14C8-4757-AFEA-3B9730521855}"/>
              </a:ext>
            </a:extLst>
          </p:cNvPr>
          <p:cNvSpPr>
            <a:spLocks noGrp="1"/>
          </p:cNvSpPr>
          <p:nvPr>
            <p:ph type="sldNum" sz="quarter" idx="12"/>
          </p:nvPr>
        </p:nvSpPr>
        <p:spPr/>
        <p:txBody>
          <a:bodyPr/>
          <a:lstStyle/>
          <a:p>
            <a:fld id="{98F2E744-FD97-4603-A10C-8BDD2F9425C4}" type="slidenum">
              <a:rPr lang="zh-CN" altLang="en-US" smtClean="0"/>
              <a:t>4</a:t>
            </a:fld>
            <a:endParaRPr lang="zh-CN" altLang="en-US"/>
          </a:p>
        </p:txBody>
      </p:sp>
    </p:spTree>
    <p:extLst>
      <p:ext uri="{BB962C8B-B14F-4D97-AF65-F5344CB8AC3E}">
        <p14:creationId xmlns:p14="http://schemas.microsoft.com/office/powerpoint/2010/main" val="912686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79D7C5-F1BA-49CA-80DC-C3F99095CAA0}"/>
              </a:ext>
            </a:extLst>
          </p:cNvPr>
          <p:cNvSpPr>
            <a:spLocks noGrp="1"/>
          </p:cNvSpPr>
          <p:nvPr>
            <p:ph type="title"/>
          </p:nvPr>
        </p:nvSpPr>
        <p:spPr>
          <a:xfrm>
            <a:off x="231649" y="61879"/>
            <a:ext cx="11988801" cy="1325563"/>
          </a:xfrm>
        </p:spPr>
        <p:txBody>
          <a:bodyPr>
            <a:normAutofit/>
          </a:bodyPr>
          <a:lstStyle/>
          <a:p>
            <a:r>
              <a:rPr lang="en-US" altLang="zh-CN" sz="4000" dirty="0"/>
              <a:t>To scale up RF dataset, we consider... </a:t>
            </a:r>
            <a:endParaRPr lang="zh-CN" altLang="en-US" sz="4000" dirty="0"/>
          </a:p>
        </p:txBody>
      </p:sp>
      <p:sp>
        <p:nvSpPr>
          <p:cNvPr id="21" name="文本框 20">
            <a:extLst>
              <a:ext uri="{FF2B5EF4-FFF2-40B4-BE49-F238E27FC236}">
                <a16:creationId xmlns:a16="http://schemas.microsoft.com/office/drawing/2014/main" id="{D9D1F925-E604-403C-A19C-9D79C1BEEB03}"/>
              </a:ext>
            </a:extLst>
          </p:cNvPr>
          <p:cNvSpPr txBox="1"/>
          <p:nvPr/>
        </p:nvSpPr>
        <p:spPr>
          <a:xfrm>
            <a:off x="575605" y="1209642"/>
            <a:ext cx="11040789" cy="5066067"/>
          </a:xfrm>
          <a:prstGeom prst="rect">
            <a:avLst/>
          </a:prstGeom>
          <a:noFill/>
        </p:spPr>
        <p:txBody>
          <a:bodyPr wrap="square" rtlCol="0">
            <a:spAutoFit/>
          </a:bodyPr>
          <a:lstStyle/>
          <a:p>
            <a:pPr algn="just">
              <a:lnSpc>
                <a:spcPct val="125000"/>
              </a:lnSpc>
            </a:pPr>
            <a:r>
              <a:rPr lang="en-US" altLang="zh-CN" sz="2000" b="1" dirty="0">
                <a:sym typeface="+mn-ea"/>
              </a:rPr>
              <a:t>Which kind of actions?</a:t>
            </a:r>
          </a:p>
          <a:p>
            <a:pPr marL="742950" lvl="1" indent="-285750" algn="just">
              <a:lnSpc>
                <a:spcPct val="125000"/>
              </a:lnSpc>
              <a:buFont typeface="Arial" panose="020B0604020202020204" pitchFamily="34" charset="0"/>
              <a:buChar char="•"/>
            </a:pPr>
            <a:r>
              <a:rPr lang="en-US" altLang="zh-CN" sz="2000" dirty="0">
                <a:sym typeface="+mn-ea"/>
              </a:rPr>
              <a:t>Indoor actions: most potential use scenarios</a:t>
            </a:r>
          </a:p>
          <a:p>
            <a:pPr algn="just">
              <a:lnSpc>
                <a:spcPct val="125000"/>
              </a:lnSpc>
            </a:pPr>
            <a:r>
              <a:rPr lang="en-US" altLang="zh-CN" sz="2000" b="1" dirty="0">
                <a:sym typeface="+mn-ea"/>
              </a:rPr>
              <a:t>Which categories?</a:t>
            </a:r>
          </a:p>
          <a:p>
            <a:pPr marL="742950" lvl="1" indent="-285750" algn="just">
              <a:lnSpc>
                <a:spcPct val="125000"/>
              </a:lnSpc>
              <a:buFont typeface="Arial" panose="020B0604020202020204" pitchFamily="34" charset="0"/>
              <a:buChar char="•"/>
            </a:pPr>
            <a:r>
              <a:rPr lang="en-US" altLang="zh-CN" sz="2000" dirty="0">
                <a:sym typeface="+mn-ea"/>
              </a:rPr>
              <a:t>UCF101: </a:t>
            </a:r>
            <a:r>
              <a:rPr lang="en-US" altLang="zh-CN" sz="2000" dirty="0"/>
              <a:t> </a:t>
            </a:r>
            <a:r>
              <a:rPr lang="en-US" altLang="zh-CN" sz="2000" dirty="0">
                <a:solidFill>
                  <a:srgbClr val="FF0000"/>
                </a:solidFill>
              </a:rPr>
              <a:t>Human-Object Interaction; </a:t>
            </a:r>
            <a:r>
              <a:rPr lang="en-US" altLang="zh-CN" sz="2000" dirty="0">
                <a:solidFill>
                  <a:schemeClr val="accent2">
                    <a:lumMod val="75000"/>
                  </a:schemeClr>
                </a:solidFill>
              </a:rPr>
              <a:t>Body-Motion Only; </a:t>
            </a:r>
            <a:r>
              <a:rPr lang="en-US" altLang="zh-CN" sz="2000" dirty="0">
                <a:solidFill>
                  <a:srgbClr val="7030A0"/>
                </a:solidFill>
              </a:rPr>
              <a:t>Human-Human Interaction; </a:t>
            </a:r>
            <a:r>
              <a:rPr lang="en-US" altLang="zh-CN" sz="2000" dirty="0"/>
              <a:t>Playing Musical Instruments; Sports</a:t>
            </a:r>
          </a:p>
          <a:p>
            <a:pPr marL="742950" lvl="1" indent="-285750" algn="just">
              <a:lnSpc>
                <a:spcPct val="125000"/>
              </a:lnSpc>
              <a:buFont typeface="Arial" panose="020B0604020202020204" pitchFamily="34" charset="0"/>
              <a:buChar char="•"/>
            </a:pPr>
            <a:r>
              <a:rPr lang="en-US" altLang="zh-CN" sz="2000" dirty="0">
                <a:sym typeface="+mn-ea"/>
              </a:rPr>
              <a:t>HMDB51: </a:t>
            </a:r>
            <a:r>
              <a:rPr lang="en-US" altLang="zh-CN" sz="2000" dirty="0">
                <a:solidFill>
                  <a:srgbClr val="FF0000"/>
                </a:solidFill>
              </a:rPr>
              <a:t>Body movements with object interaction; </a:t>
            </a:r>
            <a:r>
              <a:rPr lang="en-US" altLang="zh-CN" sz="2000" dirty="0">
                <a:solidFill>
                  <a:schemeClr val="accent2">
                    <a:lumMod val="75000"/>
                  </a:schemeClr>
                </a:solidFill>
              </a:rPr>
              <a:t>General body movements; </a:t>
            </a:r>
            <a:r>
              <a:rPr lang="en-US" altLang="zh-CN" sz="2000" dirty="0">
                <a:solidFill>
                  <a:srgbClr val="7030A0"/>
                </a:solidFill>
              </a:rPr>
              <a:t>Body movements for human interaction</a:t>
            </a:r>
          </a:p>
          <a:p>
            <a:pPr marL="742950" lvl="1" indent="-285750" algn="just">
              <a:lnSpc>
                <a:spcPct val="125000"/>
              </a:lnSpc>
              <a:buFont typeface="Arial" panose="020B0604020202020204" pitchFamily="34" charset="0"/>
              <a:buChar char="•"/>
            </a:pPr>
            <a:r>
              <a:rPr lang="en-US" altLang="zh-CN" sz="2000" dirty="0">
                <a:sym typeface="+mn-ea"/>
              </a:rPr>
              <a:t>Kenatics-400: </a:t>
            </a:r>
            <a:r>
              <a:rPr lang="en-US" altLang="zh-CN" sz="2000" dirty="0">
                <a:solidFill>
                  <a:srgbClr val="FF0000"/>
                </a:solidFill>
                <a:sym typeface="+mn-ea"/>
              </a:rPr>
              <a:t>Person-Object Actions; </a:t>
            </a:r>
            <a:r>
              <a:rPr lang="en-US" altLang="zh-CN" sz="2000" dirty="0">
                <a:solidFill>
                  <a:schemeClr val="accent2">
                    <a:lumMod val="75000"/>
                  </a:schemeClr>
                </a:solidFill>
                <a:sym typeface="+mn-ea"/>
              </a:rPr>
              <a:t>Person Actions (singular) ; </a:t>
            </a:r>
            <a:r>
              <a:rPr lang="en-US" altLang="zh-CN" sz="2000" dirty="0">
                <a:solidFill>
                  <a:srgbClr val="7030A0"/>
                </a:solidFill>
                <a:sym typeface="+mn-ea"/>
              </a:rPr>
              <a:t>Person-Person Actions</a:t>
            </a:r>
            <a:endParaRPr lang="en-US" altLang="zh-CN" sz="2000" dirty="0">
              <a:solidFill>
                <a:srgbClr val="0070C0"/>
              </a:solidFill>
              <a:sym typeface="+mn-ea"/>
            </a:endParaRPr>
          </a:p>
          <a:p>
            <a:pPr algn="just">
              <a:lnSpc>
                <a:spcPct val="125000"/>
              </a:lnSpc>
            </a:pPr>
            <a:r>
              <a:rPr lang="en-US" altLang="zh-CN" sz="2000" b="1" dirty="0">
                <a:sym typeface="+mn-ea"/>
              </a:rPr>
              <a:t>Which actions?</a:t>
            </a:r>
          </a:p>
          <a:p>
            <a:pPr marL="742950" lvl="1" indent="-285750" algn="just">
              <a:lnSpc>
                <a:spcPct val="125000"/>
              </a:lnSpc>
              <a:buFont typeface="Arial" panose="020B0604020202020204" pitchFamily="34" charset="0"/>
              <a:buChar char="•"/>
            </a:pPr>
            <a:r>
              <a:rPr lang="en-US" altLang="zh-CN" sz="2000" dirty="0">
                <a:sym typeface="+mn-ea"/>
              </a:rPr>
              <a:t>Selecting action from video datasets -&gt; for more action classes</a:t>
            </a:r>
          </a:p>
          <a:p>
            <a:pPr marL="742950" lvl="1" indent="-285750" algn="just">
              <a:lnSpc>
                <a:spcPct val="125000"/>
              </a:lnSpc>
              <a:buFont typeface="Arial" panose="020B0604020202020204" pitchFamily="34" charset="0"/>
              <a:buChar char="•"/>
            </a:pPr>
            <a:r>
              <a:rPr lang="en-US" altLang="zh-CN" sz="2000" dirty="0">
                <a:sym typeface="+mn-ea"/>
              </a:rPr>
              <a:t>Selecting action from RF papers -&gt; for RF sensing scenarios</a:t>
            </a:r>
          </a:p>
          <a:p>
            <a:pPr algn="just">
              <a:lnSpc>
                <a:spcPct val="125000"/>
              </a:lnSpc>
            </a:pPr>
            <a:r>
              <a:rPr lang="en-US" altLang="zh-CN" sz="2000" b="1" dirty="0">
                <a:sym typeface="+mn-ea"/>
              </a:rPr>
              <a:t>Which RF?</a:t>
            </a:r>
          </a:p>
          <a:p>
            <a:pPr marL="742950" lvl="1" indent="-285750" algn="just">
              <a:lnSpc>
                <a:spcPct val="125000"/>
              </a:lnSpc>
              <a:buFont typeface="Arial" panose="020B0604020202020204" pitchFamily="34" charset="0"/>
              <a:buChar char="•"/>
            </a:pPr>
            <a:r>
              <a:rPr lang="en-US" altLang="zh-CN" sz="2000" dirty="0">
                <a:sym typeface="+mn-ea"/>
              </a:rPr>
              <a:t>Widely exploited modalities: RFID (dm), Wi-Fi (cm), millimeter-wave radar (mm)</a:t>
            </a:r>
          </a:p>
        </p:txBody>
      </p:sp>
      <p:sp>
        <p:nvSpPr>
          <p:cNvPr id="3" name="灯片编号占位符 2">
            <a:extLst>
              <a:ext uri="{FF2B5EF4-FFF2-40B4-BE49-F238E27FC236}">
                <a16:creationId xmlns:a16="http://schemas.microsoft.com/office/drawing/2014/main" id="{06A48936-694E-4018-84BF-09460942EFC0}"/>
              </a:ext>
            </a:extLst>
          </p:cNvPr>
          <p:cNvSpPr>
            <a:spLocks noGrp="1"/>
          </p:cNvSpPr>
          <p:nvPr>
            <p:ph type="sldNum" sz="quarter" idx="12"/>
          </p:nvPr>
        </p:nvSpPr>
        <p:spPr/>
        <p:txBody>
          <a:bodyPr/>
          <a:lstStyle/>
          <a:p>
            <a:fld id="{98F2E744-FD97-4603-A10C-8BDD2F9425C4}" type="slidenum">
              <a:rPr lang="zh-CN" altLang="en-US" smtClean="0"/>
              <a:t>5</a:t>
            </a:fld>
            <a:endParaRPr lang="zh-CN" altLang="en-US"/>
          </a:p>
        </p:txBody>
      </p:sp>
    </p:spTree>
    <p:extLst>
      <p:ext uri="{BB962C8B-B14F-4D97-AF65-F5344CB8AC3E}">
        <p14:creationId xmlns:p14="http://schemas.microsoft.com/office/powerpoint/2010/main" val="836770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E8C9831-6482-489A-8AB5-815CD69D0EC9}"/>
              </a:ext>
            </a:extLst>
          </p:cNvPr>
          <p:cNvSpPr/>
          <p:nvPr/>
        </p:nvSpPr>
        <p:spPr>
          <a:xfrm>
            <a:off x="6898005" y="0"/>
            <a:ext cx="5217795" cy="4758290"/>
          </a:xfrm>
          <a:prstGeom prst="rect">
            <a:avLst/>
          </a:prstGeom>
        </p:spPr>
        <p:txBody>
          <a:bodyPr wrap="square">
            <a:spAutoFit/>
          </a:bodyPr>
          <a:lstStyle/>
          <a:p>
            <a:pPr>
              <a:lnSpc>
                <a:spcPct val="125000"/>
              </a:lnSpc>
            </a:pPr>
            <a:r>
              <a:rPr lang="en-US" altLang="zh-CN" sz="2400" b="1" dirty="0"/>
              <a:t>We refer to: </a:t>
            </a:r>
          </a:p>
          <a:p>
            <a:pPr marL="457200" indent="-457200">
              <a:lnSpc>
                <a:spcPct val="125000"/>
              </a:lnSpc>
              <a:buFont typeface="Wingdings" panose="05000000000000000000" pitchFamily="2" charset="2"/>
              <a:buChar char="l"/>
            </a:pPr>
            <a:r>
              <a:rPr lang="en-US" altLang="zh-CN" sz="2000" b="1" dirty="0">
                <a:solidFill>
                  <a:srgbClr val="0070C0"/>
                </a:solidFill>
              </a:rPr>
              <a:t>16 video action datasets</a:t>
            </a:r>
            <a:r>
              <a:rPr lang="en-US" altLang="zh-CN" sz="2000" dirty="0"/>
              <a:t>, i.e., Kinetics, UCF101, HMDB51, Something-Something, Charades, Moments-in-Time, HVU, Jester, </a:t>
            </a:r>
            <a:r>
              <a:rPr lang="en-US" altLang="zh-CN" sz="2000" dirty="0" err="1"/>
              <a:t>ActivityNet</a:t>
            </a:r>
            <a:r>
              <a:rPr lang="en-US" altLang="zh-CN" sz="2000" dirty="0"/>
              <a:t>, THUMOS14, AVA, </a:t>
            </a:r>
            <a:r>
              <a:rPr lang="en-US" altLang="zh-CN" sz="2000" dirty="0" err="1"/>
              <a:t>MMAct</a:t>
            </a:r>
            <a:r>
              <a:rPr lang="en-US" altLang="zh-CN" sz="2000" dirty="0"/>
              <a:t>, Eye in the sky, ANUBIS, PPMI, and </a:t>
            </a:r>
            <a:r>
              <a:rPr lang="en-US" altLang="zh-CN" sz="2000" dirty="0" err="1"/>
              <a:t>FineGym</a:t>
            </a:r>
            <a:endParaRPr lang="en-US" altLang="zh-CN" sz="2000" dirty="0"/>
          </a:p>
          <a:p>
            <a:pPr marL="457200" indent="-457200">
              <a:lnSpc>
                <a:spcPct val="125000"/>
              </a:lnSpc>
              <a:buFont typeface="Wingdings" panose="05000000000000000000" pitchFamily="2" charset="2"/>
              <a:buChar char="l"/>
            </a:pPr>
            <a:r>
              <a:rPr lang="en-US" altLang="zh-CN" sz="2000" b="1" dirty="0">
                <a:solidFill>
                  <a:srgbClr val="0070C0"/>
                </a:solidFill>
              </a:rPr>
              <a:t>19 RF sensing papers</a:t>
            </a:r>
            <a:r>
              <a:rPr lang="en-US" altLang="zh-CN" sz="2000" dirty="0"/>
              <a:t>, i.e., </a:t>
            </a:r>
            <a:r>
              <a:rPr lang="en-US" altLang="zh-CN" sz="2000" dirty="0" err="1"/>
              <a:t>WiAR</a:t>
            </a:r>
            <a:r>
              <a:rPr lang="en-US" altLang="zh-CN" sz="2000" dirty="0"/>
              <a:t>, EI, ARIL, HTHI, Widar3.0, NTU-FI, FEMO, RF-finger, EUIGR, AAL, </a:t>
            </a:r>
            <a:r>
              <a:rPr lang="en-US" altLang="zh-CN" sz="2000" dirty="0" err="1"/>
              <a:t>mHomeGe</a:t>
            </a:r>
            <a:r>
              <a:rPr lang="en-US" altLang="zh-CN" sz="2000" dirty="0"/>
              <a:t>, m-Activity, </a:t>
            </a:r>
            <a:r>
              <a:rPr lang="en-US" altLang="zh-CN" sz="2000" dirty="0" err="1"/>
              <a:t>mTransSee</a:t>
            </a:r>
            <a:r>
              <a:rPr lang="en-US" altLang="zh-CN" sz="2000" dirty="0"/>
              <a:t>, </a:t>
            </a:r>
            <a:r>
              <a:rPr lang="en-US" altLang="zh-CN" sz="2000" dirty="0" err="1"/>
              <a:t>RadarAE</a:t>
            </a:r>
            <a:r>
              <a:rPr lang="en-US" altLang="zh-CN" sz="2000" dirty="0"/>
              <a:t>, </a:t>
            </a:r>
            <a:r>
              <a:rPr lang="en-US" altLang="zh-CN" sz="2000" dirty="0" err="1"/>
              <a:t>mmFit</a:t>
            </a:r>
            <a:r>
              <a:rPr lang="en-US" altLang="zh-CN" sz="2000" dirty="0"/>
              <a:t>, RF-MMD, E-eyes, </a:t>
            </a:r>
            <a:r>
              <a:rPr lang="en-US" altLang="zh-CN" sz="2000" dirty="0" err="1"/>
              <a:t>WiSee</a:t>
            </a:r>
            <a:r>
              <a:rPr lang="en-US" altLang="zh-CN" sz="2000" dirty="0"/>
              <a:t>, and CARM</a:t>
            </a:r>
            <a:endParaRPr lang="zh-CN" altLang="en-US" sz="2000" dirty="0"/>
          </a:p>
        </p:txBody>
      </p:sp>
      <p:pic>
        <p:nvPicPr>
          <p:cNvPr id="11" name="图片 10">
            <a:extLst>
              <a:ext uri="{FF2B5EF4-FFF2-40B4-BE49-F238E27FC236}">
                <a16:creationId xmlns:a16="http://schemas.microsoft.com/office/drawing/2014/main" id="{C3928EBC-C621-4800-916F-9FA0EA4BC37F}"/>
              </a:ext>
            </a:extLst>
          </p:cNvPr>
          <p:cNvPicPr>
            <a:picLocks noChangeAspect="1"/>
          </p:cNvPicPr>
          <p:nvPr/>
        </p:nvPicPr>
        <p:blipFill>
          <a:blip r:embed="rId3"/>
          <a:stretch>
            <a:fillRect/>
          </a:stretch>
        </p:blipFill>
        <p:spPr>
          <a:xfrm>
            <a:off x="0" y="0"/>
            <a:ext cx="6898005" cy="6858000"/>
          </a:xfrm>
          <a:prstGeom prst="rect">
            <a:avLst/>
          </a:prstGeom>
        </p:spPr>
      </p:pic>
      <p:sp>
        <p:nvSpPr>
          <p:cNvPr id="2" name="灯片编号占位符 1">
            <a:extLst>
              <a:ext uri="{FF2B5EF4-FFF2-40B4-BE49-F238E27FC236}">
                <a16:creationId xmlns:a16="http://schemas.microsoft.com/office/drawing/2014/main" id="{B8275841-28B0-4D95-8138-35F05CAD1364}"/>
              </a:ext>
            </a:extLst>
          </p:cNvPr>
          <p:cNvSpPr>
            <a:spLocks noGrp="1"/>
          </p:cNvSpPr>
          <p:nvPr>
            <p:ph type="sldNum" sz="quarter" idx="12"/>
          </p:nvPr>
        </p:nvSpPr>
        <p:spPr/>
        <p:txBody>
          <a:bodyPr/>
          <a:lstStyle/>
          <a:p>
            <a:fld id="{98F2E744-FD97-4603-A10C-8BDD2F9425C4}" type="slidenum">
              <a:rPr lang="zh-CN" altLang="en-US" smtClean="0"/>
              <a:t>6</a:t>
            </a:fld>
            <a:endParaRPr lang="zh-CN" altLang="en-US"/>
          </a:p>
        </p:txBody>
      </p:sp>
    </p:spTree>
    <p:extLst>
      <p:ext uri="{BB962C8B-B14F-4D97-AF65-F5344CB8AC3E}">
        <p14:creationId xmlns:p14="http://schemas.microsoft.com/office/powerpoint/2010/main" val="3512517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B41BC19-614A-4C87-9FF9-4199CBF6235C}"/>
              </a:ext>
            </a:extLst>
          </p:cNvPr>
          <p:cNvSpPr/>
          <p:nvPr/>
        </p:nvSpPr>
        <p:spPr>
          <a:xfrm>
            <a:off x="231649" y="1317768"/>
            <a:ext cx="11728702" cy="5453544"/>
          </a:xfrm>
          <a:prstGeom prst="rect">
            <a:avLst/>
          </a:prstGeom>
        </p:spPr>
        <p:txBody>
          <a:bodyPr wrap="square">
            <a:spAutoFit/>
          </a:bodyPr>
          <a:lstStyle/>
          <a:p>
            <a:pPr marL="457200" indent="-457200">
              <a:lnSpc>
                <a:spcPct val="125000"/>
              </a:lnSpc>
              <a:buFont typeface="+mj-lt"/>
              <a:buAutoNum type="arabicPeriod"/>
            </a:pPr>
            <a:r>
              <a:rPr lang="en-US" altLang="zh-CN" sz="2000" b="1" dirty="0">
                <a:solidFill>
                  <a:srgbClr val="FF0000"/>
                </a:solidFill>
                <a:latin typeface="+mn-ea"/>
              </a:rPr>
              <a:t>15 Human-Object Interaction Actions.</a:t>
            </a:r>
            <a:r>
              <a:rPr lang="en-US" altLang="zh-CN" dirty="0">
                <a:solidFill>
                  <a:srgbClr val="212529"/>
                </a:solidFill>
                <a:latin typeface="+mn-ea"/>
              </a:rPr>
              <a:t> </a:t>
            </a:r>
            <a:r>
              <a:rPr lang="en-US" altLang="zh-CN" b="1" dirty="0">
                <a:solidFill>
                  <a:srgbClr val="212529"/>
                </a:solidFill>
                <a:latin typeface="+mn-ea"/>
              </a:rPr>
              <a:t>Whole-home daily: </a:t>
            </a:r>
            <a:r>
              <a:rPr lang="en-US" altLang="zh-CN" dirty="0">
                <a:solidFill>
                  <a:srgbClr val="212529"/>
                </a:solidFill>
                <a:latin typeface="+mn-ea"/>
              </a:rPr>
              <a:t>carrying weight, mopping the floor, using a phone, throwing something, picking something, putting something on the table</a:t>
            </a:r>
            <a:r>
              <a:rPr lang="en-US" altLang="zh-CN" b="1" dirty="0">
                <a:solidFill>
                  <a:srgbClr val="212529"/>
                </a:solidFill>
                <a:latin typeface="+mn-ea"/>
              </a:rPr>
              <a:t>; Kitchen: </a:t>
            </a:r>
            <a:r>
              <a:rPr lang="en-US" altLang="zh-CN" dirty="0">
                <a:solidFill>
                  <a:srgbClr val="212529"/>
                </a:solidFill>
                <a:latin typeface="+mn-ea"/>
              </a:rPr>
              <a:t>cutting something; Dress: wearing a hat, putting on clothing; </a:t>
            </a:r>
            <a:r>
              <a:rPr lang="en-US" altLang="zh-CN" b="1" dirty="0">
                <a:solidFill>
                  <a:srgbClr val="212529"/>
                </a:solidFill>
                <a:latin typeface="+mn-ea"/>
              </a:rPr>
              <a:t>Bathroom:</a:t>
            </a:r>
            <a:r>
              <a:rPr lang="en-US" altLang="zh-CN" dirty="0">
                <a:solidFill>
                  <a:srgbClr val="212529"/>
                </a:solidFill>
                <a:latin typeface="+mn-ea"/>
              </a:rPr>
              <a:t> blowing dry hair, combing hair, brushing teeth; </a:t>
            </a:r>
            <a:r>
              <a:rPr lang="en-US" altLang="zh-CN" b="1" dirty="0">
                <a:solidFill>
                  <a:srgbClr val="212529"/>
                </a:solidFill>
                <a:latin typeface="+mn-ea"/>
              </a:rPr>
              <a:t>Healthcare:</a:t>
            </a:r>
            <a:r>
              <a:rPr lang="en-US" altLang="zh-CN" dirty="0">
                <a:solidFill>
                  <a:srgbClr val="212529"/>
                </a:solidFill>
                <a:latin typeface="+mn-ea"/>
              </a:rPr>
              <a:t> drinking, eating, and smoking.</a:t>
            </a:r>
          </a:p>
          <a:p>
            <a:pPr marL="457200" indent="-457200">
              <a:lnSpc>
                <a:spcPct val="125000"/>
              </a:lnSpc>
              <a:buFont typeface="+mj-lt"/>
              <a:buAutoNum type="arabicPeriod"/>
            </a:pPr>
            <a:r>
              <a:rPr lang="en-US" altLang="zh-CN" sz="2000" b="1" dirty="0">
                <a:solidFill>
                  <a:srgbClr val="FF8C00"/>
                </a:solidFill>
                <a:latin typeface="+mn-ea"/>
              </a:rPr>
              <a:t>7 Human-Human Interaction Actions.</a:t>
            </a:r>
            <a:r>
              <a:rPr lang="en-US" altLang="zh-CN" dirty="0">
                <a:solidFill>
                  <a:srgbClr val="212529"/>
                </a:solidFill>
                <a:latin typeface="+mn-ea"/>
              </a:rPr>
              <a:t> </a:t>
            </a:r>
            <a:r>
              <a:rPr lang="en-US" altLang="zh-CN" b="1" dirty="0">
                <a:solidFill>
                  <a:srgbClr val="212529"/>
                </a:solidFill>
                <a:latin typeface="+mn-ea"/>
              </a:rPr>
              <a:t>Social actions: </a:t>
            </a:r>
            <a:r>
              <a:rPr lang="en-US" altLang="zh-CN" dirty="0">
                <a:solidFill>
                  <a:srgbClr val="212529"/>
                </a:solidFill>
                <a:latin typeface="+mn-ea"/>
              </a:rPr>
              <a:t>shaking hands, hugging, handing something to someone; </a:t>
            </a:r>
            <a:r>
              <a:rPr lang="en-US" altLang="zh-CN" b="1" dirty="0">
                <a:solidFill>
                  <a:srgbClr val="212529"/>
                </a:solidFill>
                <a:latin typeface="+mn-ea"/>
              </a:rPr>
              <a:t>Violence actions </a:t>
            </a:r>
            <a:r>
              <a:rPr lang="en-US" altLang="zh-CN" dirty="0">
                <a:solidFill>
                  <a:srgbClr val="212529"/>
                </a:solidFill>
                <a:latin typeface="+mn-ea"/>
              </a:rPr>
              <a:t>for applications of domestic violence and invasion detection: kicking someone, hitting someone with something, choking someone’s neck, and pushing someone.</a:t>
            </a:r>
          </a:p>
          <a:p>
            <a:pPr marL="457200" indent="-457200">
              <a:lnSpc>
                <a:spcPct val="125000"/>
              </a:lnSpc>
              <a:buFont typeface="+mj-lt"/>
              <a:buAutoNum type="arabicPeriod"/>
            </a:pPr>
            <a:r>
              <a:rPr lang="en-US" altLang="zh-CN" sz="2000" b="1" dirty="0">
                <a:solidFill>
                  <a:srgbClr val="90029A"/>
                </a:solidFill>
                <a:latin typeface="+mn-ea"/>
              </a:rPr>
              <a:t>8 Fitness Actions.</a:t>
            </a:r>
            <a:r>
              <a:rPr lang="en-US" altLang="zh-CN" sz="2000" b="1" dirty="0">
                <a:solidFill>
                  <a:srgbClr val="212529"/>
                </a:solidFill>
                <a:latin typeface="+mn-ea"/>
              </a:rPr>
              <a:t> </a:t>
            </a:r>
            <a:r>
              <a:rPr lang="en-US" altLang="zh-CN" b="1" dirty="0">
                <a:solidFill>
                  <a:srgbClr val="212529"/>
                </a:solidFill>
                <a:latin typeface="+mn-ea"/>
              </a:rPr>
              <a:t>With equipment: </a:t>
            </a:r>
            <a:r>
              <a:rPr lang="en-US" altLang="zh-CN" dirty="0">
                <a:solidFill>
                  <a:srgbClr val="212529"/>
                </a:solidFill>
                <a:latin typeface="+mn-ea"/>
              </a:rPr>
              <a:t>hula hooping, weightlifting, jumping rope; </a:t>
            </a:r>
            <a:r>
              <a:rPr lang="en-US" altLang="zh-CN" b="1" dirty="0">
                <a:solidFill>
                  <a:srgbClr val="212529"/>
                </a:solidFill>
                <a:latin typeface="+mn-ea"/>
              </a:rPr>
              <a:t>Without equipment: </a:t>
            </a:r>
            <a:r>
              <a:rPr lang="en-US" altLang="zh-CN" dirty="0">
                <a:solidFill>
                  <a:srgbClr val="212529"/>
                </a:solidFill>
                <a:latin typeface="+mn-ea"/>
              </a:rPr>
              <a:t>body weight squats, Tai Chi, boxing, jumping jack, and high leg lifting.</a:t>
            </a:r>
          </a:p>
          <a:p>
            <a:pPr marL="457200" indent="-457200">
              <a:lnSpc>
                <a:spcPct val="125000"/>
              </a:lnSpc>
              <a:buFont typeface="+mj-lt"/>
              <a:buAutoNum type="arabicPeriod"/>
            </a:pPr>
            <a:r>
              <a:rPr lang="en-US" altLang="zh-CN" sz="2000" b="1" dirty="0">
                <a:solidFill>
                  <a:srgbClr val="0000FF"/>
                </a:solidFill>
                <a:latin typeface="+mn-ea"/>
              </a:rPr>
              <a:t>14 Body Motion Actions.</a:t>
            </a:r>
            <a:r>
              <a:rPr lang="en-US" altLang="zh-CN" sz="2000" b="1" dirty="0">
                <a:solidFill>
                  <a:srgbClr val="212529"/>
                </a:solidFill>
                <a:latin typeface="+mn-ea"/>
              </a:rPr>
              <a:t> </a:t>
            </a:r>
            <a:r>
              <a:rPr lang="en-US" altLang="zh-CN" b="1" dirty="0">
                <a:solidFill>
                  <a:srgbClr val="212529"/>
                </a:solidFill>
                <a:latin typeface="+mn-ea"/>
              </a:rPr>
              <a:t>Whole-home daily: </a:t>
            </a:r>
            <a:r>
              <a:rPr lang="en-US" altLang="zh-CN" dirty="0">
                <a:solidFill>
                  <a:srgbClr val="212529"/>
                </a:solidFill>
                <a:latin typeface="+mn-ea"/>
              </a:rPr>
              <a:t>waving, clapping hands, jumping, walking, turning, running, sitting down, standing up; </a:t>
            </a:r>
            <a:r>
              <a:rPr lang="en-US" altLang="zh-CN" b="1" dirty="0">
                <a:solidFill>
                  <a:srgbClr val="212529"/>
                </a:solidFill>
                <a:latin typeface="+mn-ea"/>
              </a:rPr>
              <a:t>Healthcare:</a:t>
            </a:r>
            <a:r>
              <a:rPr lang="en-US" altLang="zh-CN" dirty="0">
                <a:solidFill>
                  <a:srgbClr val="212529"/>
                </a:solidFill>
                <a:latin typeface="+mn-ea"/>
              </a:rPr>
              <a:t> falling on the floor, stretching, patting on the shoulder; </a:t>
            </a:r>
            <a:r>
              <a:rPr lang="en-US" altLang="zh-CN" b="1" dirty="0">
                <a:solidFill>
                  <a:srgbClr val="212529"/>
                </a:solidFill>
                <a:latin typeface="+mn-ea"/>
              </a:rPr>
              <a:t>Musical instruments: </a:t>
            </a:r>
            <a:r>
              <a:rPr lang="en-US" altLang="zh-CN" dirty="0">
                <a:solidFill>
                  <a:srgbClr val="212529"/>
                </a:solidFill>
                <a:latin typeface="+mn-ea"/>
              </a:rPr>
              <a:t>playing </a:t>
            </a:r>
            <a:r>
              <a:rPr lang="en-US" altLang="zh-CN" dirty="0" err="1">
                <a:solidFill>
                  <a:srgbClr val="212529"/>
                </a:solidFill>
                <a:latin typeface="+mn-ea"/>
              </a:rPr>
              <a:t>Er</a:t>
            </a:r>
            <a:r>
              <a:rPr lang="en-US" altLang="zh-CN" dirty="0">
                <a:solidFill>
                  <a:srgbClr val="212529"/>
                </a:solidFill>
                <a:latin typeface="+mn-ea"/>
              </a:rPr>
              <a:t>-Hu, playing Ukulele, playing drum.</a:t>
            </a:r>
          </a:p>
          <a:p>
            <a:pPr marL="457200" indent="-457200">
              <a:lnSpc>
                <a:spcPct val="125000"/>
              </a:lnSpc>
              <a:buFont typeface="+mj-lt"/>
              <a:buAutoNum type="arabicPeriod"/>
            </a:pPr>
            <a:r>
              <a:rPr lang="en-US" altLang="zh-CN" sz="2000" b="1" dirty="0">
                <a:solidFill>
                  <a:srgbClr val="14B869"/>
                </a:solidFill>
                <a:latin typeface="+mn-ea"/>
              </a:rPr>
              <a:t>11 Human-Computer Interaction Actions.</a:t>
            </a:r>
            <a:r>
              <a:rPr lang="en-US" altLang="zh-CN" sz="2000" b="1" dirty="0">
                <a:solidFill>
                  <a:srgbClr val="212529"/>
                </a:solidFill>
                <a:latin typeface="+mn-ea"/>
              </a:rPr>
              <a:t> </a:t>
            </a:r>
            <a:r>
              <a:rPr lang="en-US" altLang="zh-CN" b="1" dirty="0">
                <a:solidFill>
                  <a:srgbClr val="212529"/>
                </a:solidFill>
                <a:latin typeface="+mn-ea"/>
              </a:rPr>
              <a:t>Hand gestures: </a:t>
            </a:r>
            <a:r>
              <a:rPr lang="en-US" altLang="zh-CN" dirty="0">
                <a:solidFill>
                  <a:srgbClr val="212529"/>
                </a:solidFill>
                <a:latin typeface="+mn-ea"/>
              </a:rPr>
              <a:t>pushing, pulling, swiping left, swiping right, swiping up, swiping down, drawing a circle, drawing a cross; </a:t>
            </a:r>
            <a:r>
              <a:rPr lang="en-US" altLang="zh-CN" b="1" dirty="0">
                <a:solidFill>
                  <a:srgbClr val="212529"/>
                </a:solidFill>
                <a:latin typeface="+mn-ea"/>
              </a:rPr>
              <a:t>When hands are not free: </a:t>
            </a:r>
            <a:r>
              <a:rPr lang="en-US" altLang="zh-CN" dirty="0">
                <a:solidFill>
                  <a:srgbClr val="212529"/>
                </a:solidFill>
                <a:latin typeface="+mn-ea"/>
              </a:rPr>
              <a:t>foot stamping, shaking head, and nodding.</a:t>
            </a:r>
            <a:endParaRPr lang="zh-CN" altLang="en-US" dirty="0">
              <a:latin typeface="+mn-ea"/>
            </a:endParaRPr>
          </a:p>
        </p:txBody>
      </p:sp>
      <p:sp>
        <p:nvSpPr>
          <p:cNvPr id="5" name="标题 1">
            <a:extLst>
              <a:ext uri="{FF2B5EF4-FFF2-40B4-BE49-F238E27FC236}">
                <a16:creationId xmlns:a16="http://schemas.microsoft.com/office/drawing/2014/main" id="{328D56F0-890D-43B6-A920-10508DC89FA4}"/>
              </a:ext>
            </a:extLst>
          </p:cNvPr>
          <p:cNvSpPr txBox="1">
            <a:spLocks/>
          </p:cNvSpPr>
          <p:nvPr/>
        </p:nvSpPr>
        <p:spPr>
          <a:xfrm>
            <a:off x="231649" y="61879"/>
            <a:ext cx="11988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XRF55: 5 categories, 55 action classes</a:t>
            </a:r>
            <a:endParaRPr lang="zh-CN" altLang="en-US" sz="4000" dirty="0"/>
          </a:p>
        </p:txBody>
      </p:sp>
      <p:sp>
        <p:nvSpPr>
          <p:cNvPr id="2" name="灯片编号占位符 1">
            <a:extLst>
              <a:ext uri="{FF2B5EF4-FFF2-40B4-BE49-F238E27FC236}">
                <a16:creationId xmlns:a16="http://schemas.microsoft.com/office/drawing/2014/main" id="{BE346897-14EC-4155-99DF-0303F7DDB5D9}"/>
              </a:ext>
            </a:extLst>
          </p:cNvPr>
          <p:cNvSpPr>
            <a:spLocks noGrp="1"/>
          </p:cNvSpPr>
          <p:nvPr>
            <p:ph type="sldNum" sz="quarter" idx="12"/>
          </p:nvPr>
        </p:nvSpPr>
        <p:spPr/>
        <p:txBody>
          <a:bodyPr/>
          <a:lstStyle/>
          <a:p>
            <a:fld id="{98F2E744-FD97-4603-A10C-8BDD2F9425C4}" type="slidenum">
              <a:rPr lang="zh-CN" altLang="en-US" smtClean="0"/>
              <a:t>7</a:t>
            </a:fld>
            <a:endParaRPr lang="zh-CN" altLang="en-US"/>
          </a:p>
        </p:txBody>
      </p:sp>
    </p:spTree>
    <p:extLst>
      <p:ext uri="{BB962C8B-B14F-4D97-AF65-F5344CB8AC3E}">
        <p14:creationId xmlns:p14="http://schemas.microsoft.com/office/powerpoint/2010/main" val="378925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AC2D8F0-E63F-4B19-B73C-7301679774CB}"/>
              </a:ext>
            </a:extLst>
          </p:cNvPr>
          <p:cNvPicPr>
            <a:picLocks noChangeAspect="1"/>
          </p:cNvPicPr>
          <p:nvPr/>
        </p:nvPicPr>
        <p:blipFill>
          <a:blip r:embed="rId3"/>
          <a:stretch>
            <a:fillRect/>
          </a:stretch>
        </p:blipFill>
        <p:spPr>
          <a:xfrm>
            <a:off x="1549858" y="3419869"/>
            <a:ext cx="9092284" cy="3438131"/>
          </a:xfrm>
          <a:prstGeom prst="rect">
            <a:avLst/>
          </a:prstGeom>
        </p:spPr>
      </p:pic>
      <p:sp>
        <p:nvSpPr>
          <p:cNvPr id="9" name="矩形 8">
            <a:extLst>
              <a:ext uri="{FF2B5EF4-FFF2-40B4-BE49-F238E27FC236}">
                <a16:creationId xmlns:a16="http://schemas.microsoft.com/office/drawing/2014/main" id="{A9439DB8-D242-4D79-9356-494ACFA96537}"/>
              </a:ext>
            </a:extLst>
          </p:cNvPr>
          <p:cNvSpPr/>
          <p:nvPr/>
        </p:nvSpPr>
        <p:spPr>
          <a:xfrm>
            <a:off x="493348" y="1387442"/>
            <a:ext cx="10851985" cy="2757743"/>
          </a:xfrm>
          <a:prstGeom prst="rect">
            <a:avLst/>
          </a:prstGeom>
        </p:spPr>
        <p:txBody>
          <a:bodyPr wrap="square">
            <a:spAutoFit/>
          </a:bodyPr>
          <a:lstStyle/>
          <a:p>
            <a:pPr marL="342900" indent="-342900">
              <a:lnSpc>
                <a:spcPct val="125000"/>
              </a:lnSpc>
              <a:buFont typeface="Arial" panose="020B0604020202020204" pitchFamily="34" charset="0"/>
              <a:buChar char="•"/>
            </a:pPr>
            <a:r>
              <a:rPr lang="en-US" altLang="zh-CN" sz="2000" b="1" dirty="0">
                <a:solidFill>
                  <a:srgbClr val="7030A0"/>
                </a:solidFill>
              </a:rPr>
              <a:t>Timeline: </a:t>
            </a:r>
            <a:r>
              <a:rPr lang="en-US" altLang="zh-CN" sz="2000" dirty="0"/>
              <a:t>2022.7-10 deployment test -&gt; 2022.11 users in scene 1 -&gt; (winter break) -&gt; 2023.2, 18 users in scene 1 -&gt; 2023.6, 9 users in scene2/3/4, </a:t>
            </a:r>
            <a:r>
              <a:rPr lang="en-US" altLang="zh-CN" sz="2000" b="1" dirty="0"/>
              <a:t>it takes nearly one year to collect XRF55 dataset</a:t>
            </a:r>
          </a:p>
          <a:p>
            <a:pPr marL="285750" indent="-285750">
              <a:lnSpc>
                <a:spcPct val="125000"/>
              </a:lnSpc>
              <a:buFont typeface="Arial" panose="020B0604020202020204" pitchFamily="34" charset="0"/>
              <a:buChar char="•"/>
            </a:pPr>
            <a:r>
              <a:rPr lang="en-US" altLang="zh-CN" sz="2000" dirty="0"/>
              <a:t>23 </a:t>
            </a:r>
            <a:r>
              <a:rPr lang="en-US" altLang="zh-CN" sz="2000" b="1" dirty="0"/>
              <a:t>RFID</a:t>
            </a:r>
            <a:r>
              <a:rPr lang="en-US" altLang="zh-CN" sz="2000" dirty="0"/>
              <a:t> tags at 922.38MHz, inspired by RF-pad</a:t>
            </a:r>
          </a:p>
          <a:p>
            <a:pPr marL="285750" indent="-285750">
              <a:lnSpc>
                <a:spcPct val="125000"/>
              </a:lnSpc>
              <a:buFont typeface="Arial" panose="020B0604020202020204" pitchFamily="34" charset="0"/>
              <a:buChar char="•"/>
            </a:pPr>
            <a:r>
              <a:rPr lang="en-US" altLang="zh-CN" sz="2000" dirty="0"/>
              <a:t>9 </a:t>
            </a:r>
            <a:r>
              <a:rPr lang="en-US" altLang="zh-CN" sz="2000" b="1" dirty="0"/>
              <a:t>Wi-Fi</a:t>
            </a:r>
            <a:r>
              <a:rPr lang="en-US" altLang="zh-CN" sz="2000" dirty="0"/>
              <a:t> links at 5.64GHz, inspired by Widar3.0</a:t>
            </a:r>
          </a:p>
          <a:p>
            <a:pPr marL="285750" indent="-285750">
              <a:lnSpc>
                <a:spcPct val="125000"/>
              </a:lnSpc>
              <a:buFont typeface="Arial" panose="020B0604020202020204" pitchFamily="34" charset="0"/>
              <a:buChar char="•"/>
            </a:pPr>
            <a:r>
              <a:rPr lang="en-US" altLang="zh-CN" sz="2000" dirty="0"/>
              <a:t>1 </a:t>
            </a:r>
            <a:r>
              <a:rPr lang="en-US" altLang="zh-CN" sz="2000" b="1" dirty="0"/>
              <a:t>millimeter-wave radar </a:t>
            </a:r>
            <a:r>
              <a:rPr lang="en-US" altLang="zh-CN" sz="2000" dirty="0"/>
              <a:t>at 60-64GHz </a:t>
            </a:r>
          </a:p>
          <a:p>
            <a:pPr marL="285750" indent="-285750">
              <a:lnSpc>
                <a:spcPct val="125000"/>
              </a:lnSpc>
              <a:buFont typeface="Arial" panose="020B0604020202020204" pitchFamily="34" charset="0"/>
              <a:buChar char="•"/>
            </a:pPr>
            <a:r>
              <a:rPr lang="en-US" altLang="zh-CN" sz="2000" dirty="0"/>
              <a:t>1 </a:t>
            </a:r>
            <a:r>
              <a:rPr lang="en-US" altLang="zh-CN" sz="2000" b="1" dirty="0"/>
              <a:t>Azure Kinect</a:t>
            </a:r>
            <a:r>
              <a:rPr lang="en-US" altLang="zh-CN" sz="2000" dirty="0"/>
              <a:t>, RGB+D+IR</a:t>
            </a:r>
          </a:p>
        </p:txBody>
      </p:sp>
      <p:sp>
        <p:nvSpPr>
          <p:cNvPr id="15" name="标题 1">
            <a:extLst>
              <a:ext uri="{FF2B5EF4-FFF2-40B4-BE49-F238E27FC236}">
                <a16:creationId xmlns:a16="http://schemas.microsoft.com/office/drawing/2014/main" id="{145A3B8D-5535-45D4-B01D-523B6E9B4F00}"/>
              </a:ext>
            </a:extLst>
          </p:cNvPr>
          <p:cNvSpPr txBox="1">
            <a:spLocks/>
          </p:cNvSpPr>
          <p:nvPr/>
        </p:nvSpPr>
        <p:spPr>
          <a:xfrm>
            <a:off x="197783" y="61879"/>
            <a:ext cx="128578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XRF55: 3 RF modalities and paired RGB-D-IR video clips</a:t>
            </a:r>
            <a:endParaRPr lang="zh-CN" altLang="en-US" sz="4000" dirty="0"/>
          </a:p>
        </p:txBody>
      </p:sp>
      <p:sp>
        <p:nvSpPr>
          <p:cNvPr id="3" name="灯片编号占位符 2">
            <a:extLst>
              <a:ext uri="{FF2B5EF4-FFF2-40B4-BE49-F238E27FC236}">
                <a16:creationId xmlns:a16="http://schemas.microsoft.com/office/drawing/2014/main" id="{9D57C022-568A-46A4-81F8-9D15963244F6}"/>
              </a:ext>
            </a:extLst>
          </p:cNvPr>
          <p:cNvSpPr>
            <a:spLocks noGrp="1"/>
          </p:cNvSpPr>
          <p:nvPr>
            <p:ph type="sldNum" sz="quarter" idx="12"/>
          </p:nvPr>
        </p:nvSpPr>
        <p:spPr/>
        <p:txBody>
          <a:bodyPr/>
          <a:lstStyle/>
          <a:p>
            <a:fld id="{98F2E744-FD97-4603-A10C-8BDD2F9425C4}" type="slidenum">
              <a:rPr lang="zh-CN" altLang="en-US" smtClean="0"/>
              <a:t>8</a:t>
            </a:fld>
            <a:endParaRPr lang="zh-CN" altLang="en-US"/>
          </a:p>
        </p:txBody>
      </p:sp>
    </p:spTree>
    <p:extLst>
      <p:ext uri="{BB962C8B-B14F-4D97-AF65-F5344CB8AC3E}">
        <p14:creationId xmlns:p14="http://schemas.microsoft.com/office/powerpoint/2010/main" val="196832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31649" y="3664690"/>
            <a:ext cx="5540542" cy="2717651"/>
          </a:xfrm>
          <a:prstGeom prst="rect">
            <a:avLst/>
          </a:prstGeom>
        </p:spPr>
      </p:pic>
      <p:sp>
        <p:nvSpPr>
          <p:cNvPr id="7" name="文本框 6"/>
          <p:cNvSpPr txBox="1"/>
          <p:nvPr/>
        </p:nvSpPr>
        <p:spPr>
          <a:xfrm>
            <a:off x="292966" y="1305518"/>
            <a:ext cx="10958449" cy="1988301"/>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en-US" altLang="zh-CN" sz="2000" dirty="0">
                <a:solidFill>
                  <a:srgbClr val="FF0000"/>
                </a:solidFill>
                <a:latin typeface="+mn-ea"/>
                <a:sym typeface="+mn-ea"/>
              </a:rPr>
              <a:t>39 </a:t>
            </a:r>
            <a:r>
              <a:rPr lang="en-US" altLang="zh-CN" sz="2000" dirty="0">
                <a:latin typeface="+mn-ea"/>
                <a:sym typeface="+mn-ea"/>
              </a:rPr>
              <a:t>subjects</a:t>
            </a:r>
            <a:r>
              <a:rPr lang="en-US" altLang="zh-CN" sz="2000" dirty="0">
                <a:solidFill>
                  <a:schemeClr val="tx1">
                    <a:lumMod val="85000"/>
                  </a:schemeClr>
                </a:solidFill>
                <a:latin typeface="+mn-ea"/>
                <a:sym typeface="+mn-ea"/>
              </a:rPr>
              <a:t>,</a:t>
            </a:r>
            <a:r>
              <a:rPr lang="zh-CN" altLang="en-US" sz="2000" dirty="0">
                <a:solidFill>
                  <a:schemeClr val="tx1">
                    <a:lumMod val="85000"/>
                  </a:schemeClr>
                </a:solidFill>
                <a:latin typeface="+mn-ea"/>
                <a:sym typeface="+mn-ea"/>
              </a:rPr>
              <a:t> </a:t>
            </a:r>
            <a:r>
              <a:rPr lang="en-US" altLang="zh-CN" sz="2000" dirty="0">
                <a:solidFill>
                  <a:schemeClr val="tx1">
                    <a:lumMod val="85000"/>
                  </a:schemeClr>
                </a:solidFill>
                <a:latin typeface="+mn-ea"/>
                <a:sym typeface="+mn-ea"/>
              </a:rPr>
              <a:t>4</a:t>
            </a:r>
            <a:r>
              <a:rPr lang="zh-CN" altLang="en-US" sz="2000" dirty="0">
                <a:solidFill>
                  <a:schemeClr val="tx1">
                    <a:lumMod val="85000"/>
                  </a:schemeClr>
                </a:solidFill>
                <a:latin typeface="+mn-ea"/>
                <a:sym typeface="+mn-ea"/>
              </a:rPr>
              <a:t> </a:t>
            </a:r>
            <a:r>
              <a:rPr lang="en-US" altLang="zh-CN" sz="2000" dirty="0">
                <a:solidFill>
                  <a:schemeClr val="tx1">
                    <a:lumMod val="85000"/>
                  </a:schemeClr>
                </a:solidFill>
                <a:latin typeface="+mn-ea"/>
                <a:sym typeface="+mn-ea"/>
              </a:rPr>
              <a:t>scenes,</a:t>
            </a:r>
            <a:r>
              <a:rPr lang="zh-CN" altLang="en-US" sz="2000" dirty="0">
                <a:solidFill>
                  <a:schemeClr val="tx1">
                    <a:lumMod val="85000"/>
                  </a:schemeClr>
                </a:solidFill>
                <a:latin typeface="+mn-ea"/>
                <a:sym typeface="+mn-ea"/>
              </a:rPr>
              <a:t> </a:t>
            </a:r>
            <a:r>
              <a:rPr lang="en-US" altLang="zh-CN" sz="2000" dirty="0">
                <a:solidFill>
                  <a:srgbClr val="FF0000"/>
                </a:solidFill>
                <a:latin typeface="+mn-ea"/>
                <a:sym typeface="+mn-ea"/>
              </a:rPr>
              <a:t>55</a:t>
            </a:r>
            <a:r>
              <a:rPr lang="zh-CN" altLang="en-US" sz="2000" dirty="0">
                <a:solidFill>
                  <a:schemeClr val="tx1">
                    <a:lumMod val="85000"/>
                  </a:schemeClr>
                </a:solidFill>
                <a:latin typeface="+mn-ea"/>
                <a:sym typeface="+mn-ea"/>
              </a:rPr>
              <a:t> </a:t>
            </a:r>
            <a:r>
              <a:rPr lang="en-US" altLang="zh-CN" sz="2000" dirty="0">
                <a:solidFill>
                  <a:schemeClr val="tx1">
                    <a:lumMod val="85000"/>
                  </a:schemeClr>
                </a:solidFill>
                <a:latin typeface="+mn-ea"/>
                <a:sym typeface="+mn-ea"/>
              </a:rPr>
              <a:t>action classes, each action repeated 20 times</a:t>
            </a:r>
            <a:endParaRPr lang="en-US" altLang="zh-CN" sz="2000" dirty="0">
              <a:solidFill>
                <a:schemeClr val="tx1">
                  <a:lumMod val="85000"/>
                </a:schemeClr>
              </a:solidFill>
              <a:latin typeface="+mn-ea"/>
            </a:endParaRPr>
          </a:p>
          <a:p>
            <a:pPr marL="342900" indent="-342900">
              <a:lnSpc>
                <a:spcPct val="125000"/>
              </a:lnSpc>
              <a:buFont typeface="Arial" panose="020B0604020202020204" pitchFamily="34" charset="0"/>
              <a:buChar char="•"/>
            </a:pPr>
            <a:r>
              <a:rPr lang="en-US" altLang="zh-CN" sz="2000" dirty="0">
                <a:solidFill>
                  <a:schemeClr val="tx1">
                    <a:lumMod val="85000"/>
                  </a:schemeClr>
                </a:solidFill>
                <a:latin typeface="+mn-ea"/>
                <a:sym typeface="+mn-ea"/>
              </a:rPr>
              <a:t>39x55x20=</a:t>
            </a:r>
            <a:r>
              <a:rPr lang="en-US" altLang="zh-CN" sz="2000" dirty="0">
                <a:solidFill>
                  <a:srgbClr val="FF0000"/>
                </a:solidFill>
                <a:latin typeface="+mn-ea"/>
                <a:sym typeface="+mn-ea"/>
              </a:rPr>
              <a:t>42,900</a:t>
            </a:r>
            <a:r>
              <a:rPr lang="zh-CN" altLang="en-US" sz="2000" dirty="0">
                <a:solidFill>
                  <a:schemeClr val="tx1">
                    <a:lumMod val="85000"/>
                  </a:schemeClr>
                </a:solidFill>
                <a:latin typeface="+mn-ea"/>
                <a:sym typeface="+mn-ea"/>
              </a:rPr>
              <a:t> </a:t>
            </a:r>
            <a:r>
              <a:rPr lang="en-US" altLang="zh-CN" sz="2000" dirty="0">
                <a:solidFill>
                  <a:schemeClr val="tx1">
                    <a:lumMod val="85000"/>
                  </a:schemeClr>
                </a:solidFill>
                <a:latin typeface="+mn-ea"/>
                <a:sym typeface="+mn-ea"/>
              </a:rPr>
              <a:t>samples</a:t>
            </a:r>
            <a:r>
              <a:rPr lang="zh-CN" altLang="en-US" sz="2000" dirty="0">
                <a:solidFill>
                  <a:schemeClr val="tx1">
                    <a:lumMod val="85000"/>
                  </a:schemeClr>
                </a:solidFill>
                <a:latin typeface="+mn-ea"/>
                <a:sym typeface="+mn-ea"/>
              </a:rPr>
              <a:t>，</a:t>
            </a:r>
            <a:r>
              <a:rPr lang="en-US" altLang="zh-CN" sz="2000" dirty="0">
                <a:solidFill>
                  <a:schemeClr val="tx1">
                    <a:lumMod val="85000"/>
                  </a:schemeClr>
                </a:solidFill>
                <a:latin typeface="+mn-ea"/>
                <a:sym typeface="+mn-ea"/>
              </a:rPr>
              <a:t>over 59 hours of effective duration</a:t>
            </a:r>
            <a:endParaRPr lang="en-US" altLang="zh-CN" sz="2000" dirty="0">
              <a:solidFill>
                <a:schemeClr val="tx1">
                  <a:lumMod val="85000"/>
                </a:schemeClr>
              </a:solidFill>
              <a:latin typeface="+mn-ea"/>
            </a:endParaRPr>
          </a:p>
          <a:p>
            <a:pPr marL="342900" indent="-342900">
              <a:lnSpc>
                <a:spcPct val="125000"/>
              </a:lnSpc>
              <a:buFont typeface="Arial" panose="020B0604020202020204" pitchFamily="34" charset="0"/>
              <a:buChar char="•"/>
            </a:pPr>
            <a:r>
              <a:rPr lang="en-US" altLang="zh-CN" sz="2000" b="1" dirty="0">
                <a:solidFill>
                  <a:schemeClr val="tx1">
                    <a:lumMod val="85000"/>
                  </a:schemeClr>
                </a:solidFill>
                <a:latin typeface="+mn-ea"/>
                <a:sym typeface="+mn-ea"/>
              </a:rPr>
              <a:t>Advantages in # action classes, # samples, duration, diversity of sensing modalities</a:t>
            </a:r>
          </a:p>
          <a:p>
            <a:pPr marL="342900" indent="-342900">
              <a:lnSpc>
                <a:spcPct val="125000"/>
              </a:lnSpc>
              <a:buFont typeface="Arial" panose="020B0604020202020204" pitchFamily="34" charset="0"/>
              <a:buChar char="•"/>
            </a:pPr>
            <a:r>
              <a:rPr lang="en-US" altLang="zh-CN" sz="2000" dirty="0">
                <a:solidFill>
                  <a:schemeClr val="tx1">
                    <a:lumMod val="85000"/>
                  </a:schemeClr>
                </a:solidFill>
                <a:latin typeface="+mn-ea"/>
                <a:sym typeface="+mn-ea"/>
              </a:rPr>
              <a:t>Raw RF data: 3TB; After preprocessing: 180GB</a:t>
            </a:r>
          </a:p>
          <a:p>
            <a:pPr marL="342900" indent="-342900">
              <a:lnSpc>
                <a:spcPct val="125000"/>
              </a:lnSpc>
              <a:buFont typeface="Arial" panose="020B0604020202020204" pitchFamily="34" charset="0"/>
              <a:buChar char="•"/>
            </a:pPr>
            <a:r>
              <a:rPr lang="en-US" altLang="zh-CN" sz="2000" b="1" dirty="0">
                <a:solidFill>
                  <a:srgbClr val="FF0000"/>
                </a:solidFill>
                <a:latin typeface="+mn-ea"/>
                <a:sym typeface="+mn-ea"/>
              </a:rPr>
              <a:t>All are open-sourced for publicly accessible</a:t>
            </a:r>
          </a:p>
        </p:txBody>
      </p:sp>
      <p:sp>
        <p:nvSpPr>
          <p:cNvPr id="8" name="标题 1">
            <a:extLst>
              <a:ext uri="{FF2B5EF4-FFF2-40B4-BE49-F238E27FC236}">
                <a16:creationId xmlns:a16="http://schemas.microsoft.com/office/drawing/2014/main" id="{2CBDAA16-D627-4410-838B-FF0882981DB4}"/>
              </a:ext>
            </a:extLst>
          </p:cNvPr>
          <p:cNvSpPr txBox="1">
            <a:spLocks/>
          </p:cNvSpPr>
          <p:nvPr/>
        </p:nvSpPr>
        <p:spPr>
          <a:xfrm>
            <a:off x="231649" y="61879"/>
            <a:ext cx="11988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sym typeface="+mn-ea"/>
              </a:rPr>
              <a:t>Statistics of XRF55</a:t>
            </a:r>
            <a:endParaRPr lang="en-US" altLang="zh-CN" sz="4000" dirty="0"/>
          </a:p>
        </p:txBody>
      </p:sp>
      <p:pic>
        <p:nvPicPr>
          <p:cNvPr id="2" name="图片 1">
            <a:extLst>
              <a:ext uri="{FF2B5EF4-FFF2-40B4-BE49-F238E27FC236}">
                <a16:creationId xmlns:a16="http://schemas.microsoft.com/office/drawing/2014/main" id="{074EC62F-F1B3-4AAC-9D53-94AA7E5CB037}"/>
              </a:ext>
            </a:extLst>
          </p:cNvPr>
          <p:cNvPicPr>
            <a:picLocks noChangeAspect="1"/>
          </p:cNvPicPr>
          <p:nvPr/>
        </p:nvPicPr>
        <p:blipFill>
          <a:blip r:embed="rId4"/>
          <a:stretch>
            <a:fillRect/>
          </a:stretch>
        </p:blipFill>
        <p:spPr>
          <a:xfrm>
            <a:off x="5887296" y="2555406"/>
            <a:ext cx="6073055" cy="3826935"/>
          </a:xfrm>
          <a:prstGeom prst="rect">
            <a:avLst/>
          </a:prstGeom>
        </p:spPr>
      </p:pic>
      <p:sp>
        <p:nvSpPr>
          <p:cNvPr id="4" name="灯片编号占位符 3">
            <a:extLst>
              <a:ext uri="{FF2B5EF4-FFF2-40B4-BE49-F238E27FC236}">
                <a16:creationId xmlns:a16="http://schemas.microsoft.com/office/drawing/2014/main" id="{C58B5E31-EEE0-4B50-87DC-91168C57B379}"/>
              </a:ext>
            </a:extLst>
          </p:cNvPr>
          <p:cNvSpPr>
            <a:spLocks noGrp="1"/>
          </p:cNvSpPr>
          <p:nvPr>
            <p:ph type="sldNum" sz="quarter" idx="12"/>
          </p:nvPr>
        </p:nvSpPr>
        <p:spPr/>
        <p:txBody>
          <a:bodyPr/>
          <a:lstStyle/>
          <a:p>
            <a:fld id="{98F2E744-FD97-4603-A10C-8BDD2F9425C4}" type="slidenum">
              <a:rPr lang="zh-CN" altLang="en-US" smtClean="0"/>
              <a:t>9</a:t>
            </a:fld>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4004</Words>
  <Application>Microsoft Office PowerPoint</Application>
  <PresentationFormat>宽屏</PresentationFormat>
  <Paragraphs>355</Paragraphs>
  <Slides>18</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Open Sans</vt:lpstr>
      <vt:lpstr>unset</vt:lpstr>
      <vt:lpstr>等线</vt:lpstr>
      <vt:lpstr>等线 Light</vt:lpstr>
      <vt:lpstr>Arial</vt:lpstr>
      <vt:lpstr>Wingdings</vt:lpstr>
      <vt:lpstr>Office 主题​​</vt:lpstr>
      <vt:lpstr>PowerPoint 演示文稿</vt:lpstr>
      <vt:lpstr>RF solutions for action analysis</vt:lpstr>
      <vt:lpstr>Scaling RF dataset matters in action analysis</vt:lpstr>
      <vt:lpstr>RF datasets even smaller than early video datasets</vt:lpstr>
      <vt:lpstr>To scale up RF dataset, we consider...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ruijia</dc:creator>
  <cp:lastModifiedBy>ruijia</cp:lastModifiedBy>
  <cp:revision>110</cp:revision>
  <dcterms:created xsi:type="dcterms:W3CDTF">2024-10-06T06:27:58Z</dcterms:created>
  <dcterms:modified xsi:type="dcterms:W3CDTF">2024-10-07T12:17:43Z</dcterms:modified>
</cp:coreProperties>
</file>